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2" saveSubsetFonts="1" autoCompressPictures="0">
  <p:sldMasterIdLst>
    <p:sldMasterId id="2147483648" r:id="rId1"/>
  </p:sldMasterIdLst>
  <p:notesMasterIdLst>
    <p:notesMasterId r:id="rId29"/>
  </p:notesMasterIdLst>
  <p:handoutMasterIdLst>
    <p:handoutMasterId r:id="rId30"/>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8" r:id="rId22"/>
    <p:sldId id="281" r:id="rId23"/>
    <p:sldId id="282" r:id="rId24"/>
    <p:sldId id="283" r:id="rId25"/>
    <p:sldId id="284" r:id="rId26"/>
    <p:sldId id="276" r:id="rId27"/>
    <p:sldId id="27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DFEB328D-E60F-5D4A-B4CC-95BB18A921EF}">
          <p14:sldIdLst>
            <p14:sldId id="256"/>
          </p14:sldIdLst>
        </p14:section>
        <p14:section name="CATEGORY" id="{664753D6-6B65-7740-9069-58B9BFA5F3AF}">
          <p14:sldIdLst>
            <p14:sldId id="257"/>
            <p14:sldId id="258"/>
            <p14:sldId id="259"/>
            <p14:sldId id="260"/>
            <p14:sldId id="261"/>
            <p14:sldId id="262"/>
            <p14:sldId id="263"/>
            <p14:sldId id="264"/>
            <p14:sldId id="265"/>
            <p14:sldId id="266"/>
            <p14:sldId id="267"/>
            <p14:sldId id="268"/>
            <p14:sldId id="269"/>
          </p14:sldIdLst>
        </p14:section>
        <p14:section name="Rj-45 And RJ-11" id="{B467111E-5116-3943-8BD4-41EA50F550F9}">
          <p14:sldIdLst>
            <p14:sldId id="270"/>
            <p14:sldId id="271"/>
          </p14:sldIdLst>
        </p14:section>
        <p14:section name="Metal Vs Plastic" id="{4989B90F-3C8B-E74A-8402-B11745D288CA}">
          <p14:sldIdLst>
            <p14:sldId id="272"/>
          </p14:sldIdLst>
        </p14:section>
        <p14:section name="Color Code" id="{C239B9D0-FDFA-4A46-B865-97C5B32924D7}">
          <p14:sldIdLst>
            <p14:sldId id="273"/>
          </p14:sldIdLst>
        </p14:section>
        <p14:section name="T568A AND T568B" id="{2122750B-2CDC-6A4C-A27B-3067A2F74869}">
          <p14:sldIdLst>
            <p14:sldId id="274"/>
            <p14:sldId id="275"/>
            <p14:sldId id="278"/>
            <p14:sldId id="281"/>
            <p14:sldId id="282"/>
          </p14:sldIdLst>
        </p14:section>
        <p14:section name="LINK LIGHT" id="{79F7B9C6-04A6-2745-8110-F17D663FF5A0}">
          <p14:sldIdLst>
            <p14:sldId id="283"/>
            <p14:sldId id="284"/>
          </p14:sldIdLst>
        </p14:section>
        <p14:section name="TITLE" id="{C565978E-90D9-3E4F-A8A0-4BFE853D505E}">
          <p14:sldIdLst>
            <p14:sldId id="276"/>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F6"/>
    <a:srgbClr val="535046"/>
    <a:srgbClr val="282828"/>
    <a:srgbClr val="2C2B24"/>
    <a:srgbClr val="282720"/>
    <a:srgbClr val="6E6A60"/>
    <a:srgbClr val="2B2B2B"/>
    <a:srgbClr val="37372E"/>
    <a:srgbClr val="6E6C5D"/>
    <a:srgbClr val="605E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F26A49-DD90-B549-8426-8187DA5222EC}" v="235" dt="2025-06-16T01:21:57.7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658"/>
    <p:restoredTop sz="94658"/>
  </p:normalViewPr>
  <p:slideViewPr>
    <p:cSldViewPr snapToGrid="0">
      <p:cViewPr varScale="1">
        <p:scale>
          <a:sx n="106" d="100"/>
          <a:sy n="106" d="100"/>
        </p:scale>
        <p:origin x="376" y="4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microsoft.com/office/2015/10/relationships/revisionInfo" Target="revisionInfo.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047B2E8-4ECF-D25E-FAFD-0BAD5290401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Ethernet 2025</a:t>
            </a:r>
          </a:p>
        </p:txBody>
      </p:sp>
      <p:sp>
        <p:nvSpPr>
          <p:cNvPr id="3" name="Date Placeholder 2">
            <a:extLst>
              <a:ext uri="{FF2B5EF4-FFF2-40B4-BE49-F238E27FC236}">
                <a16:creationId xmlns:a16="http://schemas.microsoft.com/office/drawing/2014/main" id="{42AA923F-3E0B-B860-581D-2AD63D8388E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5AE680-6766-C644-AE17-581A68DED3DF}" type="datetime1">
              <a:rPr lang="en-AU" smtClean="0"/>
              <a:t>26/6/2025</a:t>
            </a:fld>
            <a:endParaRPr lang="en-US"/>
          </a:p>
        </p:txBody>
      </p:sp>
      <p:sp>
        <p:nvSpPr>
          <p:cNvPr id="4" name="Footer Placeholder 3">
            <a:extLst>
              <a:ext uri="{FF2B5EF4-FFF2-40B4-BE49-F238E27FC236}">
                <a16:creationId xmlns:a16="http://schemas.microsoft.com/office/drawing/2014/main" id="{AE6933D2-1D5F-5810-259A-B29B8289422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Archie Scott-Graham (ICT)</a:t>
            </a:r>
          </a:p>
        </p:txBody>
      </p:sp>
      <p:sp>
        <p:nvSpPr>
          <p:cNvPr id="5" name="Slide Number Placeholder 4">
            <a:extLst>
              <a:ext uri="{FF2B5EF4-FFF2-40B4-BE49-F238E27FC236}">
                <a16:creationId xmlns:a16="http://schemas.microsoft.com/office/drawing/2014/main" id="{BE37C26B-E89D-4FF1-6565-1F6FF5F916D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2E88E6-BF79-8F4F-8AF3-795A17C6DC50}" type="slidenum">
              <a:rPr lang="en-US" smtClean="0"/>
              <a:t>‹#›</a:t>
            </a:fld>
            <a:endParaRPr lang="en-US"/>
          </a:p>
        </p:txBody>
      </p:sp>
    </p:spTree>
    <p:extLst>
      <p:ext uri="{BB962C8B-B14F-4D97-AF65-F5344CB8AC3E}">
        <p14:creationId xmlns:p14="http://schemas.microsoft.com/office/powerpoint/2010/main" val="15050062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Ethernet 2025</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A4CB1-A5EE-C44B-923C-1720F1DADE9C}" type="datetime1">
              <a:rPr lang="en-AU" smtClean="0"/>
              <a:t>26/6/2025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t>Archie Scott-Graham (ICT)</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BA6D9D-7F5A-2448-BAE0-C51B1973BEF3}" type="slidenum">
              <a:rPr lang="en-US" smtClean="0"/>
              <a:t>‹#›</a:t>
            </a:fld>
            <a:endParaRPr lang="en-US"/>
          </a:p>
        </p:txBody>
      </p:sp>
    </p:spTree>
    <p:extLst>
      <p:ext uri="{BB962C8B-B14F-4D97-AF65-F5344CB8AC3E}">
        <p14:creationId xmlns:p14="http://schemas.microsoft.com/office/powerpoint/2010/main" val="130553641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D21D8-5A24-C391-5340-DB149B472D61}"/>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9B50DA06-D38A-5553-8630-F09F15F2E1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E9BD0FC-7B07-59D1-F932-6609529B880E}"/>
              </a:ext>
            </a:extLst>
          </p:cNvPr>
          <p:cNvSpPr>
            <a:spLocks noGrp="1"/>
          </p:cNvSpPr>
          <p:nvPr>
            <p:ph type="dt" sz="half" idx="10"/>
          </p:nvPr>
        </p:nvSpPr>
        <p:spPr/>
        <p:txBody>
          <a:bodyPr/>
          <a:lstStyle/>
          <a:p>
            <a:fld id="{FEDB10D0-0A06-174D-8D7B-3A4900D9B080}" type="datetime1">
              <a:rPr lang="en-AU" smtClean="0"/>
              <a:t>26/6/2025</a:t>
            </a:fld>
            <a:endParaRPr lang="en-US"/>
          </a:p>
        </p:txBody>
      </p:sp>
      <p:sp>
        <p:nvSpPr>
          <p:cNvPr id="5" name="Footer Placeholder 4">
            <a:extLst>
              <a:ext uri="{FF2B5EF4-FFF2-40B4-BE49-F238E27FC236}">
                <a16:creationId xmlns:a16="http://schemas.microsoft.com/office/drawing/2014/main" id="{C8679DC5-C494-D3EB-A810-E534FF07806F}"/>
              </a:ext>
            </a:extLst>
          </p:cNvPr>
          <p:cNvSpPr>
            <a:spLocks noGrp="1"/>
          </p:cNvSpPr>
          <p:nvPr>
            <p:ph type="ftr" sz="quarter" idx="11"/>
          </p:nvPr>
        </p:nvSpPr>
        <p:spPr/>
        <p:txBody>
          <a:bodyPr/>
          <a:lstStyle/>
          <a:p>
            <a:r>
              <a:rPr lang="en-US"/>
              <a:t>Archie Scott-Graham (Canberra, ACT)</a:t>
            </a:r>
          </a:p>
        </p:txBody>
      </p:sp>
      <p:sp>
        <p:nvSpPr>
          <p:cNvPr id="6" name="Slide Number Placeholder 5">
            <a:extLst>
              <a:ext uri="{FF2B5EF4-FFF2-40B4-BE49-F238E27FC236}">
                <a16:creationId xmlns:a16="http://schemas.microsoft.com/office/drawing/2014/main" id="{6177529A-A1C6-BDF8-0644-FF03DFB6417D}"/>
              </a:ext>
            </a:extLst>
          </p:cNvPr>
          <p:cNvSpPr>
            <a:spLocks noGrp="1"/>
          </p:cNvSpPr>
          <p:nvPr>
            <p:ph type="sldNum" sz="quarter" idx="12"/>
          </p:nvPr>
        </p:nvSpPr>
        <p:spPr/>
        <p:txBody>
          <a:bodyPr/>
          <a:lstStyle/>
          <a:p>
            <a:fld id="{FA072BC4-53FC-C34B-B07D-22EA8971230D}" type="slidenum">
              <a:rPr lang="en-US" smtClean="0"/>
              <a:t>‹#›</a:t>
            </a:fld>
            <a:endParaRPr lang="en-US"/>
          </a:p>
        </p:txBody>
      </p:sp>
    </p:spTree>
    <p:extLst>
      <p:ext uri="{BB962C8B-B14F-4D97-AF65-F5344CB8AC3E}">
        <p14:creationId xmlns:p14="http://schemas.microsoft.com/office/powerpoint/2010/main" val="22008503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F38C1-5D92-1975-9F37-06B6F7A50BB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73F10B5-482C-7282-E220-56741134C93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FB5F7C8-B1A0-2511-29D2-1F0541E3F387}"/>
              </a:ext>
            </a:extLst>
          </p:cNvPr>
          <p:cNvSpPr>
            <a:spLocks noGrp="1"/>
          </p:cNvSpPr>
          <p:nvPr>
            <p:ph type="dt" sz="half" idx="10"/>
          </p:nvPr>
        </p:nvSpPr>
        <p:spPr/>
        <p:txBody>
          <a:bodyPr/>
          <a:lstStyle/>
          <a:p>
            <a:fld id="{955F1FAC-8483-AF42-827F-64DFD367B6CD}" type="datetime1">
              <a:rPr lang="en-AU" smtClean="0"/>
              <a:t>26/6/2025</a:t>
            </a:fld>
            <a:endParaRPr lang="en-US"/>
          </a:p>
        </p:txBody>
      </p:sp>
      <p:sp>
        <p:nvSpPr>
          <p:cNvPr id="5" name="Footer Placeholder 4">
            <a:extLst>
              <a:ext uri="{FF2B5EF4-FFF2-40B4-BE49-F238E27FC236}">
                <a16:creationId xmlns:a16="http://schemas.microsoft.com/office/drawing/2014/main" id="{7B72B69F-3922-7BA1-1CFE-01BA45D392C2}"/>
              </a:ext>
            </a:extLst>
          </p:cNvPr>
          <p:cNvSpPr>
            <a:spLocks noGrp="1"/>
          </p:cNvSpPr>
          <p:nvPr>
            <p:ph type="ftr" sz="quarter" idx="11"/>
          </p:nvPr>
        </p:nvSpPr>
        <p:spPr/>
        <p:txBody>
          <a:bodyPr/>
          <a:lstStyle/>
          <a:p>
            <a:r>
              <a:rPr lang="en-US"/>
              <a:t>Archie Scott-Graham (Canberra, ACT)</a:t>
            </a:r>
          </a:p>
        </p:txBody>
      </p:sp>
      <p:sp>
        <p:nvSpPr>
          <p:cNvPr id="6" name="Slide Number Placeholder 5">
            <a:extLst>
              <a:ext uri="{FF2B5EF4-FFF2-40B4-BE49-F238E27FC236}">
                <a16:creationId xmlns:a16="http://schemas.microsoft.com/office/drawing/2014/main" id="{9B0B7B35-4494-0493-2D41-5564EA8C674D}"/>
              </a:ext>
            </a:extLst>
          </p:cNvPr>
          <p:cNvSpPr>
            <a:spLocks noGrp="1"/>
          </p:cNvSpPr>
          <p:nvPr>
            <p:ph type="sldNum" sz="quarter" idx="12"/>
          </p:nvPr>
        </p:nvSpPr>
        <p:spPr/>
        <p:txBody>
          <a:bodyPr/>
          <a:lstStyle/>
          <a:p>
            <a:fld id="{FA072BC4-53FC-C34B-B07D-22EA8971230D}" type="slidenum">
              <a:rPr lang="en-US" smtClean="0"/>
              <a:t>‹#›</a:t>
            </a:fld>
            <a:endParaRPr lang="en-US"/>
          </a:p>
        </p:txBody>
      </p:sp>
    </p:spTree>
    <p:extLst>
      <p:ext uri="{BB962C8B-B14F-4D97-AF65-F5344CB8AC3E}">
        <p14:creationId xmlns:p14="http://schemas.microsoft.com/office/powerpoint/2010/main" val="27666904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147FDFF-447B-B2CD-6CA2-0DEC89CEC99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2282D8E-36D3-8475-D70B-36CDA7F2448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004CC7-BB13-CF70-CEAB-A1C2DE5934A2}"/>
              </a:ext>
            </a:extLst>
          </p:cNvPr>
          <p:cNvSpPr>
            <a:spLocks noGrp="1"/>
          </p:cNvSpPr>
          <p:nvPr>
            <p:ph type="dt" sz="half" idx="10"/>
          </p:nvPr>
        </p:nvSpPr>
        <p:spPr/>
        <p:txBody>
          <a:bodyPr/>
          <a:lstStyle/>
          <a:p>
            <a:fld id="{92E006F3-B23D-7744-A3A6-0F5F025D7B51}" type="datetime1">
              <a:rPr lang="en-AU" smtClean="0"/>
              <a:t>26/6/2025</a:t>
            </a:fld>
            <a:endParaRPr lang="en-US"/>
          </a:p>
        </p:txBody>
      </p:sp>
      <p:sp>
        <p:nvSpPr>
          <p:cNvPr id="5" name="Footer Placeholder 4">
            <a:extLst>
              <a:ext uri="{FF2B5EF4-FFF2-40B4-BE49-F238E27FC236}">
                <a16:creationId xmlns:a16="http://schemas.microsoft.com/office/drawing/2014/main" id="{E4264375-CB1F-CBDB-AB7C-BF97030AF7A5}"/>
              </a:ext>
            </a:extLst>
          </p:cNvPr>
          <p:cNvSpPr>
            <a:spLocks noGrp="1"/>
          </p:cNvSpPr>
          <p:nvPr>
            <p:ph type="ftr" sz="quarter" idx="11"/>
          </p:nvPr>
        </p:nvSpPr>
        <p:spPr/>
        <p:txBody>
          <a:bodyPr/>
          <a:lstStyle/>
          <a:p>
            <a:r>
              <a:rPr lang="en-US"/>
              <a:t>Archie Scott-Graham (Canberra, ACT)</a:t>
            </a:r>
          </a:p>
        </p:txBody>
      </p:sp>
      <p:sp>
        <p:nvSpPr>
          <p:cNvPr id="6" name="Slide Number Placeholder 5">
            <a:extLst>
              <a:ext uri="{FF2B5EF4-FFF2-40B4-BE49-F238E27FC236}">
                <a16:creationId xmlns:a16="http://schemas.microsoft.com/office/drawing/2014/main" id="{C90BCB66-62CB-8CD2-4F4B-9885DB3DD71D}"/>
              </a:ext>
            </a:extLst>
          </p:cNvPr>
          <p:cNvSpPr>
            <a:spLocks noGrp="1"/>
          </p:cNvSpPr>
          <p:nvPr>
            <p:ph type="sldNum" sz="quarter" idx="12"/>
          </p:nvPr>
        </p:nvSpPr>
        <p:spPr/>
        <p:txBody>
          <a:bodyPr/>
          <a:lstStyle/>
          <a:p>
            <a:fld id="{FA072BC4-53FC-C34B-B07D-22EA8971230D}" type="slidenum">
              <a:rPr lang="en-US" smtClean="0"/>
              <a:t>‹#›</a:t>
            </a:fld>
            <a:endParaRPr lang="en-US"/>
          </a:p>
        </p:txBody>
      </p:sp>
    </p:spTree>
    <p:extLst>
      <p:ext uri="{BB962C8B-B14F-4D97-AF65-F5344CB8AC3E}">
        <p14:creationId xmlns:p14="http://schemas.microsoft.com/office/powerpoint/2010/main" val="554065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815DB-E35B-4748-A52C-A39B1A9A048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4591D31-EA0C-7AA5-50ED-6E4F68CD2E4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175A31A-5BFF-3397-6250-B95879925AE8}"/>
              </a:ext>
            </a:extLst>
          </p:cNvPr>
          <p:cNvSpPr>
            <a:spLocks noGrp="1"/>
          </p:cNvSpPr>
          <p:nvPr>
            <p:ph type="dt" sz="half" idx="10"/>
          </p:nvPr>
        </p:nvSpPr>
        <p:spPr/>
        <p:txBody>
          <a:bodyPr/>
          <a:lstStyle/>
          <a:p>
            <a:fld id="{698190F1-B1CD-6E41-A59B-86A6C3F1EE63}" type="datetime1">
              <a:rPr lang="en-AU" smtClean="0"/>
              <a:t>26/6/2025</a:t>
            </a:fld>
            <a:endParaRPr lang="en-US"/>
          </a:p>
        </p:txBody>
      </p:sp>
      <p:sp>
        <p:nvSpPr>
          <p:cNvPr id="5" name="Footer Placeholder 4">
            <a:extLst>
              <a:ext uri="{FF2B5EF4-FFF2-40B4-BE49-F238E27FC236}">
                <a16:creationId xmlns:a16="http://schemas.microsoft.com/office/drawing/2014/main" id="{E62598D0-6E95-97E9-0CE2-37BA1BA7E715}"/>
              </a:ext>
            </a:extLst>
          </p:cNvPr>
          <p:cNvSpPr>
            <a:spLocks noGrp="1"/>
          </p:cNvSpPr>
          <p:nvPr>
            <p:ph type="ftr" sz="quarter" idx="11"/>
          </p:nvPr>
        </p:nvSpPr>
        <p:spPr/>
        <p:txBody>
          <a:bodyPr/>
          <a:lstStyle/>
          <a:p>
            <a:r>
              <a:rPr lang="en-US"/>
              <a:t>Archie Scott-Graham (Canberra, ACT)</a:t>
            </a:r>
          </a:p>
        </p:txBody>
      </p:sp>
      <p:sp>
        <p:nvSpPr>
          <p:cNvPr id="6" name="Slide Number Placeholder 5">
            <a:extLst>
              <a:ext uri="{FF2B5EF4-FFF2-40B4-BE49-F238E27FC236}">
                <a16:creationId xmlns:a16="http://schemas.microsoft.com/office/drawing/2014/main" id="{D54B82AD-0914-97B7-8E85-5678FFE6E613}"/>
              </a:ext>
            </a:extLst>
          </p:cNvPr>
          <p:cNvSpPr>
            <a:spLocks noGrp="1"/>
          </p:cNvSpPr>
          <p:nvPr>
            <p:ph type="sldNum" sz="quarter" idx="12"/>
          </p:nvPr>
        </p:nvSpPr>
        <p:spPr/>
        <p:txBody>
          <a:bodyPr/>
          <a:lstStyle/>
          <a:p>
            <a:fld id="{FA072BC4-53FC-C34B-B07D-22EA8971230D}" type="slidenum">
              <a:rPr lang="en-US" smtClean="0"/>
              <a:t>‹#›</a:t>
            </a:fld>
            <a:endParaRPr lang="en-US"/>
          </a:p>
        </p:txBody>
      </p:sp>
    </p:spTree>
    <p:extLst>
      <p:ext uri="{BB962C8B-B14F-4D97-AF65-F5344CB8AC3E}">
        <p14:creationId xmlns:p14="http://schemas.microsoft.com/office/powerpoint/2010/main" val="800894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17D72-2535-E7F7-7BAD-9149986D571F}"/>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09D4A12E-BD84-4C77-3A00-FDF58C33B47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2BB6DC6-CF30-5FB7-2813-62BD8573AC8D}"/>
              </a:ext>
            </a:extLst>
          </p:cNvPr>
          <p:cNvSpPr>
            <a:spLocks noGrp="1"/>
          </p:cNvSpPr>
          <p:nvPr>
            <p:ph type="dt" sz="half" idx="10"/>
          </p:nvPr>
        </p:nvSpPr>
        <p:spPr/>
        <p:txBody>
          <a:bodyPr/>
          <a:lstStyle/>
          <a:p>
            <a:fld id="{9655420E-517E-F240-B5B7-ADB430DFCD5D}" type="datetime1">
              <a:rPr lang="en-AU" smtClean="0"/>
              <a:t>26/6/2025</a:t>
            </a:fld>
            <a:endParaRPr lang="en-US"/>
          </a:p>
        </p:txBody>
      </p:sp>
      <p:sp>
        <p:nvSpPr>
          <p:cNvPr id="5" name="Footer Placeholder 4">
            <a:extLst>
              <a:ext uri="{FF2B5EF4-FFF2-40B4-BE49-F238E27FC236}">
                <a16:creationId xmlns:a16="http://schemas.microsoft.com/office/drawing/2014/main" id="{3C4D1BDE-4605-D281-DEF2-EBDAAAC6EFC8}"/>
              </a:ext>
            </a:extLst>
          </p:cNvPr>
          <p:cNvSpPr>
            <a:spLocks noGrp="1"/>
          </p:cNvSpPr>
          <p:nvPr>
            <p:ph type="ftr" sz="quarter" idx="11"/>
          </p:nvPr>
        </p:nvSpPr>
        <p:spPr/>
        <p:txBody>
          <a:bodyPr/>
          <a:lstStyle/>
          <a:p>
            <a:r>
              <a:rPr lang="en-US"/>
              <a:t>Archie Scott-Graham (Canberra, ACT)</a:t>
            </a:r>
          </a:p>
        </p:txBody>
      </p:sp>
      <p:sp>
        <p:nvSpPr>
          <p:cNvPr id="6" name="Slide Number Placeholder 5">
            <a:extLst>
              <a:ext uri="{FF2B5EF4-FFF2-40B4-BE49-F238E27FC236}">
                <a16:creationId xmlns:a16="http://schemas.microsoft.com/office/drawing/2014/main" id="{B4A9426D-7B7A-44AB-83A3-E414B795A426}"/>
              </a:ext>
            </a:extLst>
          </p:cNvPr>
          <p:cNvSpPr>
            <a:spLocks noGrp="1"/>
          </p:cNvSpPr>
          <p:nvPr>
            <p:ph type="sldNum" sz="quarter" idx="12"/>
          </p:nvPr>
        </p:nvSpPr>
        <p:spPr/>
        <p:txBody>
          <a:bodyPr/>
          <a:lstStyle/>
          <a:p>
            <a:fld id="{FA072BC4-53FC-C34B-B07D-22EA8971230D}" type="slidenum">
              <a:rPr lang="en-US" smtClean="0"/>
              <a:t>‹#›</a:t>
            </a:fld>
            <a:endParaRPr lang="en-US"/>
          </a:p>
        </p:txBody>
      </p:sp>
    </p:spTree>
    <p:extLst>
      <p:ext uri="{BB962C8B-B14F-4D97-AF65-F5344CB8AC3E}">
        <p14:creationId xmlns:p14="http://schemas.microsoft.com/office/powerpoint/2010/main" val="520456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095C0-BBBE-B21F-AA1F-7DF9B13ED81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288C3F6-C8DA-77BD-694E-A2D2264A7A4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A982191-C294-2ABE-60A8-74C27B48816F}"/>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DDFA5EB1-E74B-FC8D-360B-E9993B656BD8}"/>
              </a:ext>
            </a:extLst>
          </p:cNvPr>
          <p:cNvSpPr>
            <a:spLocks noGrp="1"/>
          </p:cNvSpPr>
          <p:nvPr>
            <p:ph type="dt" sz="half" idx="10"/>
          </p:nvPr>
        </p:nvSpPr>
        <p:spPr/>
        <p:txBody>
          <a:bodyPr/>
          <a:lstStyle/>
          <a:p>
            <a:fld id="{5E9A4E6A-81FF-5849-8308-0439D65D8385}" type="datetime1">
              <a:rPr lang="en-AU" smtClean="0"/>
              <a:t>26/6/2025</a:t>
            </a:fld>
            <a:endParaRPr lang="en-US"/>
          </a:p>
        </p:txBody>
      </p:sp>
      <p:sp>
        <p:nvSpPr>
          <p:cNvPr id="6" name="Footer Placeholder 5">
            <a:extLst>
              <a:ext uri="{FF2B5EF4-FFF2-40B4-BE49-F238E27FC236}">
                <a16:creationId xmlns:a16="http://schemas.microsoft.com/office/drawing/2014/main" id="{3F36B630-166D-C78D-DEBB-A2A4AB6D4370}"/>
              </a:ext>
            </a:extLst>
          </p:cNvPr>
          <p:cNvSpPr>
            <a:spLocks noGrp="1"/>
          </p:cNvSpPr>
          <p:nvPr>
            <p:ph type="ftr" sz="quarter" idx="11"/>
          </p:nvPr>
        </p:nvSpPr>
        <p:spPr/>
        <p:txBody>
          <a:bodyPr/>
          <a:lstStyle/>
          <a:p>
            <a:r>
              <a:rPr lang="en-US"/>
              <a:t>Archie Scott-Graham (Canberra, ACT)</a:t>
            </a:r>
          </a:p>
        </p:txBody>
      </p:sp>
      <p:sp>
        <p:nvSpPr>
          <p:cNvPr id="7" name="Slide Number Placeholder 6">
            <a:extLst>
              <a:ext uri="{FF2B5EF4-FFF2-40B4-BE49-F238E27FC236}">
                <a16:creationId xmlns:a16="http://schemas.microsoft.com/office/drawing/2014/main" id="{AE493CF7-8283-87B3-62CE-C86A420DBE8D}"/>
              </a:ext>
            </a:extLst>
          </p:cNvPr>
          <p:cNvSpPr>
            <a:spLocks noGrp="1"/>
          </p:cNvSpPr>
          <p:nvPr>
            <p:ph type="sldNum" sz="quarter" idx="12"/>
          </p:nvPr>
        </p:nvSpPr>
        <p:spPr/>
        <p:txBody>
          <a:bodyPr/>
          <a:lstStyle/>
          <a:p>
            <a:fld id="{FA072BC4-53FC-C34B-B07D-22EA8971230D}" type="slidenum">
              <a:rPr lang="en-US" smtClean="0"/>
              <a:t>‹#›</a:t>
            </a:fld>
            <a:endParaRPr lang="en-US"/>
          </a:p>
        </p:txBody>
      </p:sp>
    </p:spTree>
    <p:extLst>
      <p:ext uri="{BB962C8B-B14F-4D97-AF65-F5344CB8AC3E}">
        <p14:creationId xmlns:p14="http://schemas.microsoft.com/office/powerpoint/2010/main" val="42263981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35970-121A-6564-9F45-12B2398F7C0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4C06B3D-5F50-3356-32D8-D44A3B385AD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9BC77EE-109B-BCAE-C87A-82A2CDAEB7F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93E15C5-915A-938A-EE85-18D98A97222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4F49329-6FE3-3EB1-14AC-8CDF23662F2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D5CB25A-7D3A-F23A-44F8-6C5043E42F12}"/>
              </a:ext>
            </a:extLst>
          </p:cNvPr>
          <p:cNvSpPr>
            <a:spLocks noGrp="1"/>
          </p:cNvSpPr>
          <p:nvPr>
            <p:ph type="dt" sz="half" idx="10"/>
          </p:nvPr>
        </p:nvSpPr>
        <p:spPr/>
        <p:txBody>
          <a:bodyPr/>
          <a:lstStyle/>
          <a:p>
            <a:fld id="{4C7619F4-0D17-A746-873E-64A0AC57807A}" type="datetime1">
              <a:rPr lang="en-AU" smtClean="0"/>
              <a:t>26/6/2025</a:t>
            </a:fld>
            <a:endParaRPr lang="en-US"/>
          </a:p>
        </p:txBody>
      </p:sp>
      <p:sp>
        <p:nvSpPr>
          <p:cNvPr id="8" name="Footer Placeholder 7">
            <a:extLst>
              <a:ext uri="{FF2B5EF4-FFF2-40B4-BE49-F238E27FC236}">
                <a16:creationId xmlns:a16="http://schemas.microsoft.com/office/drawing/2014/main" id="{E3069C04-4070-7D60-EC73-B9666D20064B}"/>
              </a:ext>
            </a:extLst>
          </p:cNvPr>
          <p:cNvSpPr>
            <a:spLocks noGrp="1"/>
          </p:cNvSpPr>
          <p:nvPr>
            <p:ph type="ftr" sz="quarter" idx="11"/>
          </p:nvPr>
        </p:nvSpPr>
        <p:spPr/>
        <p:txBody>
          <a:bodyPr/>
          <a:lstStyle/>
          <a:p>
            <a:r>
              <a:rPr lang="en-US"/>
              <a:t>Archie Scott-Graham (Canberra, ACT)</a:t>
            </a:r>
          </a:p>
        </p:txBody>
      </p:sp>
      <p:sp>
        <p:nvSpPr>
          <p:cNvPr id="9" name="Slide Number Placeholder 8">
            <a:extLst>
              <a:ext uri="{FF2B5EF4-FFF2-40B4-BE49-F238E27FC236}">
                <a16:creationId xmlns:a16="http://schemas.microsoft.com/office/drawing/2014/main" id="{39060044-B6C3-E709-C2CB-A7807F08A391}"/>
              </a:ext>
            </a:extLst>
          </p:cNvPr>
          <p:cNvSpPr>
            <a:spLocks noGrp="1"/>
          </p:cNvSpPr>
          <p:nvPr>
            <p:ph type="sldNum" sz="quarter" idx="12"/>
          </p:nvPr>
        </p:nvSpPr>
        <p:spPr/>
        <p:txBody>
          <a:bodyPr/>
          <a:lstStyle/>
          <a:p>
            <a:fld id="{FA072BC4-53FC-C34B-B07D-22EA8971230D}" type="slidenum">
              <a:rPr lang="en-US" smtClean="0"/>
              <a:t>‹#›</a:t>
            </a:fld>
            <a:endParaRPr lang="en-US"/>
          </a:p>
        </p:txBody>
      </p:sp>
    </p:spTree>
    <p:extLst>
      <p:ext uri="{BB962C8B-B14F-4D97-AF65-F5344CB8AC3E}">
        <p14:creationId xmlns:p14="http://schemas.microsoft.com/office/powerpoint/2010/main" val="395543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DA37E-E34D-9731-FA4E-2E82ABBCBF19}"/>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9CD41104-10B6-14E1-28AC-3DA94D4230A1}"/>
              </a:ext>
            </a:extLst>
          </p:cNvPr>
          <p:cNvSpPr>
            <a:spLocks noGrp="1"/>
          </p:cNvSpPr>
          <p:nvPr>
            <p:ph type="dt" sz="half" idx="10"/>
          </p:nvPr>
        </p:nvSpPr>
        <p:spPr/>
        <p:txBody>
          <a:bodyPr/>
          <a:lstStyle/>
          <a:p>
            <a:fld id="{DB234099-80C5-CF47-9C82-F05E85BE6627}" type="datetime1">
              <a:rPr lang="en-AU" smtClean="0"/>
              <a:t>26/6/2025</a:t>
            </a:fld>
            <a:endParaRPr lang="en-US"/>
          </a:p>
        </p:txBody>
      </p:sp>
      <p:sp>
        <p:nvSpPr>
          <p:cNvPr id="4" name="Footer Placeholder 3">
            <a:extLst>
              <a:ext uri="{FF2B5EF4-FFF2-40B4-BE49-F238E27FC236}">
                <a16:creationId xmlns:a16="http://schemas.microsoft.com/office/drawing/2014/main" id="{A1FE3DE6-B62A-E6BD-80FA-12373695726E}"/>
              </a:ext>
            </a:extLst>
          </p:cNvPr>
          <p:cNvSpPr>
            <a:spLocks noGrp="1"/>
          </p:cNvSpPr>
          <p:nvPr>
            <p:ph type="ftr" sz="quarter" idx="11"/>
          </p:nvPr>
        </p:nvSpPr>
        <p:spPr/>
        <p:txBody>
          <a:bodyPr/>
          <a:lstStyle/>
          <a:p>
            <a:r>
              <a:rPr lang="en-US"/>
              <a:t>Archie Scott-Graham (Canberra, ACT)</a:t>
            </a:r>
          </a:p>
        </p:txBody>
      </p:sp>
      <p:sp>
        <p:nvSpPr>
          <p:cNvPr id="5" name="Slide Number Placeholder 4">
            <a:extLst>
              <a:ext uri="{FF2B5EF4-FFF2-40B4-BE49-F238E27FC236}">
                <a16:creationId xmlns:a16="http://schemas.microsoft.com/office/drawing/2014/main" id="{7054CB02-2B74-5B49-F331-4D68FC4AF8CC}"/>
              </a:ext>
            </a:extLst>
          </p:cNvPr>
          <p:cNvSpPr>
            <a:spLocks noGrp="1"/>
          </p:cNvSpPr>
          <p:nvPr>
            <p:ph type="sldNum" sz="quarter" idx="12"/>
          </p:nvPr>
        </p:nvSpPr>
        <p:spPr/>
        <p:txBody>
          <a:bodyPr/>
          <a:lstStyle/>
          <a:p>
            <a:fld id="{FA072BC4-53FC-C34B-B07D-22EA8971230D}" type="slidenum">
              <a:rPr lang="en-US" smtClean="0"/>
              <a:t>‹#›</a:t>
            </a:fld>
            <a:endParaRPr lang="en-US"/>
          </a:p>
        </p:txBody>
      </p:sp>
    </p:spTree>
    <p:extLst>
      <p:ext uri="{BB962C8B-B14F-4D97-AF65-F5344CB8AC3E}">
        <p14:creationId xmlns:p14="http://schemas.microsoft.com/office/powerpoint/2010/main" val="23010544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4B9CE5-DBD6-B5FB-35FB-BA9AB4B0A341}"/>
              </a:ext>
            </a:extLst>
          </p:cNvPr>
          <p:cNvSpPr>
            <a:spLocks noGrp="1"/>
          </p:cNvSpPr>
          <p:nvPr>
            <p:ph type="dt" sz="half" idx="10"/>
          </p:nvPr>
        </p:nvSpPr>
        <p:spPr/>
        <p:txBody>
          <a:bodyPr/>
          <a:lstStyle/>
          <a:p>
            <a:fld id="{3C18EDDF-9D89-994E-893D-591DA4DF8FC7}" type="datetime1">
              <a:rPr lang="en-AU" smtClean="0"/>
              <a:t>26/6/2025</a:t>
            </a:fld>
            <a:endParaRPr lang="en-US"/>
          </a:p>
        </p:txBody>
      </p:sp>
      <p:sp>
        <p:nvSpPr>
          <p:cNvPr id="3" name="Footer Placeholder 2">
            <a:extLst>
              <a:ext uri="{FF2B5EF4-FFF2-40B4-BE49-F238E27FC236}">
                <a16:creationId xmlns:a16="http://schemas.microsoft.com/office/drawing/2014/main" id="{89B11830-6CB2-BB60-9A96-88436ED4D07F}"/>
              </a:ext>
            </a:extLst>
          </p:cNvPr>
          <p:cNvSpPr>
            <a:spLocks noGrp="1"/>
          </p:cNvSpPr>
          <p:nvPr>
            <p:ph type="ftr" sz="quarter" idx="11"/>
          </p:nvPr>
        </p:nvSpPr>
        <p:spPr/>
        <p:txBody>
          <a:bodyPr/>
          <a:lstStyle/>
          <a:p>
            <a:r>
              <a:rPr lang="en-US"/>
              <a:t>Archie Scott-Graham (Canberra, ACT)</a:t>
            </a:r>
          </a:p>
        </p:txBody>
      </p:sp>
      <p:sp>
        <p:nvSpPr>
          <p:cNvPr id="4" name="Slide Number Placeholder 3">
            <a:extLst>
              <a:ext uri="{FF2B5EF4-FFF2-40B4-BE49-F238E27FC236}">
                <a16:creationId xmlns:a16="http://schemas.microsoft.com/office/drawing/2014/main" id="{CFC95B30-DA08-ED5D-A436-7793393D262C}"/>
              </a:ext>
            </a:extLst>
          </p:cNvPr>
          <p:cNvSpPr>
            <a:spLocks noGrp="1"/>
          </p:cNvSpPr>
          <p:nvPr>
            <p:ph type="sldNum" sz="quarter" idx="12"/>
          </p:nvPr>
        </p:nvSpPr>
        <p:spPr/>
        <p:txBody>
          <a:bodyPr/>
          <a:lstStyle/>
          <a:p>
            <a:fld id="{FA072BC4-53FC-C34B-B07D-22EA8971230D}" type="slidenum">
              <a:rPr lang="en-US" smtClean="0"/>
              <a:t>‹#›</a:t>
            </a:fld>
            <a:endParaRPr lang="en-US"/>
          </a:p>
        </p:txBody>
      </p:sp>
    </p:spTree>
    <p:extLst>
      <p:ext uri="{BB962C8B-B14F-4D97-AF65-F5344CB8AC3E}">
        <p14:creationId xmlns:p14="http://schemas.microsoft.com/office/powerpoint/2010/main" val="30770501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3CB61-2B11-64A7-EF40-BD375E7DA32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203ABF2-419E-0089-24F3-D97E241D6F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F73F224E-2616-8AE4-ADE5-7F7D4FD923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5318DD6-A199-6DD2-AAAA-83F469285730}"/>
              </a:ext>
            </a:extLst>
          </p:cNvPr>
          <p:cNvSpPr>
            <a:spLocks noGrp="1"/>
          </p:cNvSpPr>
          <p:nvPr>
            <p:ph type="dt" sz="half" idx="10"/>
          </p:nvPr>
        </p:nvSpPr>
        <p:spPr/>
        <p:txBody>
          <a:bodyPr/>
          <a:lstStyle/>
          <a:p>
            <a:fld id="{C6A4A631-ADFC-4746-BCB1-4EF2609AC463}" type="datetime1">
              <a:rPr lang="en-AU" smtClean="0"/>
              <a:t>26/6/2025</a:t>
            </a:fld>
            <a:endParaRPr lang="en-US"/>
          </a:p>
        </p:txBody>
      </p:sp>
      <p:sp>
        <p:nvSpPr>
          <p:cNvPr id="6" name="Footer Placeholder 5">
            <a:extLst>
              <a:ext uri="{FF2B5EF4-FFF2-40B4-BE49-F238E27FC236}">
                <a16:creationId xmlns:a16="http://schemas.microsoft.com/office/drawing/2014/main" id="{99106FDE-2D64-2220-3701-5BE2E4089D5A}"/>
              </a:ext>
            </a:extLst>
          </p:cNvPr>
          <p:cNvSpPr>
            <a:spLocks noGrp="1"/>
          </p:cNvSpPr>
          <p:nvPr>
            <p:ph type="ftr" sz="quarter" idx="11"/>
          </p:nvPr>
        </p:nvSpPr>
        <p:spPr/>
        <p:txBody>
          <a:bodyPr/>
          <a:lstStyle/>
          <a:p>
            <a:r>
              <a:rPr lang="en-US"/>
              <a:t>Archie Scott-Graham (Canberra, ACT)</a:t>
            </a:r>
          </a:p>
        </p:txBody>
      </p:sp>
      <p:sp>
        <p:nvSpPr>
          <p:cNvPr id="7" name="Slide Number Placeholder 6">
            <a:extLst>
              <a:ext uri="{FF2B5EF4-FFF2-40B4-BE49-F238E27FC236}">
                <a16:creationId xmlns:a16="http://schemas.microsoft.com/office/drawing/2014/main" id="{D8FAEA64-6511-0098-DD00-6590DDB95712}"/>
              </a:ext>
            </a:extLst>
          </p:cNvPr>
          <p:cNvSpPr>
            <a:spLocks noGrp="1"/>
          </p:cNvSpPr>
          <p:nvPr>
            <p:ph type="sldNum" sz="quarter" idx="12"/>
          </p:nvPr>
        </p:nvSpPr>
        <p:spPr/>
        <p:txBody>
          <a:bodyPr/>
          <a:lstStyle/>
          <a:p>
            <a:fld id="{FA072BC4-53FC-C34B-B07D-22EA8971230D}" type="slidenum">
              <a:rPr lang="en-US" smtClean="0"/>
              <a:t>‹#›</a:t>
            </a:fld>
            <a:endParaRPr lang="en-US"/>
          </a:p>
        </p:txBody>
      </p:sp>
    </p:spTree>
    <p:extLst>
      <p:ext uri="{BB962C8B-B14F-4D97-AF65-F5344CB8AC3E}">
        <p14:creationId xmlns:p14="http://schemas.microsoft.com/office/powerpoint/2010/main" val="38392487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B4075-2EC9-95AF-E4CE-B8DBE1C8364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6A926FA1-8165-0497-A4C9-4F0FD6355B3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8B502DD-8A6C-94E7-B60E-BA4899B523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760EEF2-C802-3308-275A-1D0E52753826}"/>
              </a:ext>
            </a:extLst>
          </p:cNvPr>
          <p:cNvSpPr>
            <a:spLocks noGrp="1"/>
          </p:cNvSpPr>
          <p:nvPr>
            <p:ph type="dt" sz="half" idx="10"/>
          </p:nvPr>
        </p:nvSpPr>
        <p:spPr/>
        <p:txBody>
          <a:bodyPr/>
          <a:lstStyle/>
          <a:p>
            <a:fld id="{FA7DA3EF-AD76-9248-841E-4DA591C74D43}" type="datetime1">
              <a:rPr lang="en-AU" smtClean="0"/>
              <a:t>26/6/2025</a:t>
            </a:fld>
            <a:endParaRPr lang="en-US"/>
          </a:p>
        </p:txBody>
      </p:sp>
      <p:sp>
        <p:nvSpPr>
          <p:cNvPr id="6" name="Footer Placeholder 5">
            <a:extLst>
              <a:ext uri="{FF2B5EF4-FFF2-40B4-BE49-F238E27FC236}">
                <a16:creationId xmlns:a16="http://schemas.microsoft.com/office/drawing/2014/main" id="{C87EFC81-1BC7-43AF-7461-9A9DD4C0ADD8}"/>
              </a:ext>
            </a:extLst>
          </p:cNvPr>
          <p:cNvSpPr>
            <a:spLocks noGrp="1"/>
          </p:cNvSpPr>
          <p:nvPr>
            <p:ph type="ftr" sz="quarter" idx="11"/>
          </p:nvPr>
        </p:nvSpPr>
        <p:spPr/>
        <p:txBody>
          <a:bodyPr/>
          <a:lstStyle/>
          <a:p>
            <a:r>
              <a:rPr lang="en-US"/>
              <a:t>Archie Scott-Graham (Canberra, ACT)</a:t>
            </a:r>
          </a:p>
        </p:txBody>
      </p:sp>
      <p:sp>
        <p:nvSpPr>
          <p:cNvPr id="7" name="Slide Number Placeholder 6">
            <a:extLst>
              <a:ext uri="{FF2B5EF4-FFF2-40B4-BE49-F238E27FC236}">
                <a16:creationId xmlns:a16="http://schemas.microsoft.com/office/drawing/2014/main" id="{E9BBF565-A5E2-5042-301B-4F62CD1A2A68}"/>
              </a:ext>
            </a:extLst>
          </p:cNvPr>
          <p:cNvSpPr>
            <a:spLocks noGrp="1"/>
          </p:cNvSpPr>
          <p:nvPr>
            <p:ph type="sldNum" sz="quarter" idx="12"/>
          </p:nvPr>
        </p:nvSpPr>
        <p:spPr/>
        <p:txBody>
          <a:bodyPr/>
          <a:lstStyle/>
          <a:p>
            <a:fld id="{FA072BC4-53FC-C34B-B07D-22EA8971230D}" type="slidenum">
              <a:rPr lang="en-US" smtClean="0"/>
              <a:t>‹#›</a:t>
            </a:fld>
            <a:endParaRPr lang="en-US"/>
          </a:p>
        </p:txBody>
      </p:sp>
    </p:spTree>
    <p:extLst>
      <p:ext uri="{BB962C8B-B14F-4D97-AF65-F5344CB8AC3E}">
        <p14:creationId xmlns:p14="http://schemas.microsoft.com/office/powerpoint/2010/main" val="33502214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731181-C05E-CDC5-E35D-AFDAA7E369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63D268F-F94B-2E62-BB02-E963450914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19AD88F-1F88-127F-7484-61A8BC7DA5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2C014D9-F2B1-FF43-9651-6E034FE9ACE1}" type="datetime1">
              <a:rPr lang="en-AU" smtClean="0"/>
              <a:t>26/6/2025</a:t>
            </a:fld>
            <a:endParaRPr lang="en-US"/>
          </a:p>
        </p:txBody>
      </p:sp>
      <p:sp>
        <p:nvSpPr>
          <p:cNvPr id="5" name="Footer Placeholder 4">
            <a:extLst>
              <a:ext uri="{FF2B5EF4-FFF2-40B4-BE49-F238E27FC236}">
                <a16:creationId xmlns:a16="http://schemas.microsoft.com/office/drawing/2014/main" id="{AC16FEDE-A3ED-563F-613B-B2D3D2033B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US"/>
              <a:t>Archie Scott-Graham (Canberra, ACT)</a:t>
            </a:r>
          </a:p>
        </p:txBody>
      </p:sp>
      <p:sp>
        <p:nvSpPr>
          <p:cNvPr id="6" name="Slide Number Placeholder 5">
            <a:extLst>
              <a:ext uri="{FF2B5EF4-FFF2-40B4-BE49-F238E27FC236}">
                <a16:creationId xmlns:a16="http://schemas.microsoft.com/office/drawing/2014/main" id="{DF6580E3-D7D5-6FDD-081B-B436852958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A072BC4-53FC-C34B-B07D-22EA8971230D}" type="slidenum">
              <a:rPr lang="en-US" smtClean="0"/>
              <a:t>‹#›</a:t>
            </a:fld>
            <a:endParaRPr lang="en-US"/>
          </a:p>
        </p:txBody>
      </p:sp>
    </p:spTree>
    <p:extLst>
      <p:ext uri="{BB962C8B-B14F-4D97-AF65-F5344CB8AC3E}">
        <p14:creationId xmlns:p14="http://schemas.microsoft.com/office/powerpoint/2010/main" val="2789521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8.xml"/><Relationship Id="rId4" Type="http://schemas.openxmlformats.org/officeDocument/2006/relationships/hyperlink" Target="https://www.fedus.in/blogs/post/the-evolution-of-ethernet-cables-from-cat1-to-cat8-and-beyond?utm_source=chatgpt.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C8A1D-0A3D-728F-071B-319DAAAD9232}"/>
              </a:ext>
            </a:extLst>
          </p:cNvPr>
          <p:cNvSpPr>
            <a:spLocks noGrp="1"/>
          </p:cNvSpPr>
          <p:nvPr>
            <p:ph type="ctrTitle"/>
          </p:nvPr>
        </p:nvSpPr>
        <p:spPr/>
        <p:txBody>
          <a:bodyPr/>
          <a:lstStyle/>
          <a:p>
            <a:r>
              <a:rPr lang="en-US" b="1" dirty="0">
                <a:latin typeface="+mn-lt"/>
              </a:rPr>
              <a:t>ETHERNET</a:t>
            </a:r>
          </a:p>
        </p:txBody>
      </p:sp>
      <p:sp>
        <p:nvSpPr>
          <p:cNvPr id="4" name="Footer Placeholder 3">
            <a:extLst>
              <a:ext uri="{FF2B5EF4-FFF2-40B4-BE49-F238E27FC236}">
                <a16:creationId xmlns:a16="http://schemas.microsoft.com/office/drawing/2014/main" id="{BDE824BA-73E1-7280-408B-C0D0184DF1F9}"/>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9972511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0247A-FD57-F778-9493-E3C363CB76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3914AF-8D85-97DB-8113-624C38DC6791}"/>
              </a:ext>
            </a:extLst>
          </p:cNvPr>
          <p:cNvSpPr>
            <a:spLocks noGrp="1"/>
          </p:cNvSpPr>
          <p:nvPr>
            <p:ph type="title"/>
          </p:nvPr>
        </p:nvSpPr>
        <p:spPr/>
        <p:txBody>
          <a:bodyPr/>
          <a:lstStyle/>
          <a:p>
            <a:r>
              <a:rPr lang="en-US" b="1" dirty="0"/>
              <a:t>CATEGORY 7</a:t>
            </a:r>
          </a:p>
        </p:txBody>
      </p:sp>
      <p:pic>
        <p:nvPicPr>
          <p:cNvPr id="6" name="Content Placeholder 5" descr="A close-up of a lan cable&#10;&#10;AI-generated content may be incorrect.">
            <a:extLst>
              <a:ext uri="{FF2B5EF4-FFF2-40B4-BE49-F238E27FC236}">
                <a16:creationId xmlns:a16="http://schemas.microsoft.com/office/drawing/2014/main" id="{72E9DBB5-A897-70E5-AAA0-7FC6CB578BF6}"/>
              </a:ext>
            </a:extLst>
          </p:cNvPr>
          <p:cNvPicPr>
            <a:picLocks noGrp="1" noChangeAspect="1"/>
          </p:cNvPicPr>
          <p:nvPr>
            <p:ph idx="1"/>
          </p:nvPr>
        </p:nvPicPr>
        <p:blipFill>
          <a:blip r:embed="rId3"/>
          <a:srcRect l="14840" t="28508" b="28153"/>
          <a:stretch/>
        </p:blipFill>
        <p:spPr>
          <a:xfrm rot="5400000">
            <a:off x="6096000" y="2681416"/>
            <a:ext cx="5256212" cy="1507525"/>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CE719967-7CD1-FC72-D118-9BE515EC4529}"/>
              </a:ext>
            </a:extLst>
          </p:cNvPr>
          <p:cNvSpPr>
            <a:spLocks noGrp="1"/>
          </p:cNvSpPr>
          <p:nvPr>
            <p:ph type="body" sz="half" idx="2"/>
          </p:nvPr>
        </p:nvSpPr>
        <p:spPr/>
        <p:txBody>
          <a:bodyPr/>
          <a:lstStyle/>
          <a:p>
            <a:r>
              <a:rPr lang="en-AU" dirty="0">
                <a:solidFill>
                  <a:schemeClr val="bg2">
                    <a:lumMod val="75000"/>
                  </a:schemeClr>
                </a:solidFill>
              </a:rPr>
              <a:t>Cat 7, or Category 7, is a type of twisted pair cable used in networking. It is designed for high-speed data transmission and is capable of supporting 10 Gigabit Ethernet (10GbE) speeds over distances up to 100 meters (328 feet). Cat 7 cables are typically shielded, meaning they have an additional layer of protection to reduce electromagnetic interference (EMI) and crosstalk, which improves the signal quality and reliability of the network connection.</a:t>
            </a:r>
          </a:p>
        </p:txBody>
      </p:sp>
      <p:sp>
        <p:nvSpPr>
          <p:cNvPr id="3" name="TextBox 2">
            <a:extLst>
              <a:ext uri="{FF2B5EF4-FFF2-40B4-BE49-F238E27FC236}">
                <a16:creationId xmlns:a16="http://schemas.microsoft.com/office/drawing/2014/main" id="{B7B46EEB-75B6-CB02-2B1E-8714ECE7F313}"/>
              </a:ext>
            </a:extLst>
          </p:cNvPr>
          <p:cNvSpPr txBox="1"/>
          <p:nvPr/>
        </p:nvSpPr>
        <p:spPr>
          <a:xfrm>
            <a:off x="10283013" y="1199286"/>
            <a:ext cx="117532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8 strands</a:t>
            </a:r>
          </a:p>
        </p:txBody>
      </p:sp>
      <p:cxnSp>
        <p:nvCxnSpPr>
          <p:cNvPr id="5" name="Straight Connector 4">
            <a:extLst>
              <a:ext uri="{FF2B5EF4-FFF2-40B4-BE49-F238E27FC236}">
                <a16:creationId xmlns:a16="http://schemas.microsoft.com/office/drawing/2014/main" id="{130B5585-CEFB-ECD1-5AE5-E5498BCCF8DE}"/>
              </a:ext>
            </a:extLst>
          </p:cNvPr>
          <p:cNvCxnSpPr>
            <a:cxnSpLocks/>
          </p:cNvCxnSpPr>
          <p:nvPr/>
        </p:nvCxnSpPr>
        <p:spPr>
          <a:xfrm flipH="1">
            <a:off x="9477869" y="1383952"/>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9" name="TextBox 8">
            <a:extLst>
              <a:ext uri="{FF2B5EF4-FFF2-40B4-BE49-F238E27FC236}">
                <a16:creationId xmlns:a16="http://schemas.microsoft.com/office/drawing/2014/main" id="{45878C9A-4008-7411-527A-34948C59F50A}"/>
              </a:ext>
            </a:extLst>
          </p:cNvPr>
          <p:cNvSpPr txBox="1"/>
          <p:nvPr/>
        </p:nvSpPr>
        <p:spPr>
          <a:xfrm>
            <a:off x="9731769" y="1981255"/>
            <a:ext cx="1625766"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Inner Jackets</a:t>
            </a:r>
          </a:p>
        </p:txBody>
      </p:sp>
      <p:cxnSp>
        <p:nvCxnSpPr>
          <p:cNvPr id="10" name="Straight Connector 9">
            <a:extLst>
              <a:ext uri="{FF2B5EF4-FFF2-40B4-BE49-F238E27FC236}">
                <a16:creationId xmlns:a16="http://schemas.microsoft.com/office/drawing/2014/main" id="{C2D151F3-3988-BDA2-C3E5-18984551A901}"/>
              </a:ext>
            </a:extLst>
          </p:cNvPr>
          <p:cNvCxnSpPr>
            <a:cxnSpLocks/>
          </p:cNvCxnSpPr>
          <p:nvPr/>
        </p:nvCxnSpPr>
        <p:spPr>
          <a:xfrm flipH="1">
            <a:off x="8926625" y="2165921"/>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14326238-FA26-4607-7F81-1CB4F7A6438F}"/>
              </a:ext>
            </a:extLst>
          </p:cNvPr>
          <p:cNvSpPr txBox="1"/>
          <p:nvPr/>
        </p:nvSpPr>
        <p:spPr>
          <a:xfrm>
            <a:off x="9751666" y="3343254"/>
            <a:ext cx="2016899"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Grounding Sheild</a:t>
            </a:r>
          </a:p>
        </p:txBody>
      </p:sp>
      <p:cxnSp>
        <p:nvCxnSpPr>
          <p:cNvPr id="12" name="Straight Connector 11">
            <a:extLst>
              <a:ext uri="{FF2B5EF4-FFF2-40B4-BE49-F238E27FC236}">
                <a16:creationId xmlns:a16="http://schemas.microsoft.com/office/drawing/2014/main" id="{AE3AB56C-C0C6-0EFC-0C3F-E1D42CF0E420}"/>
              </a:ext>
            </a:extLst>
          </p:cNvPr>
          <p:cNvCxnSpPr>
            <a:cxnSpLocks/>
          </p:cNvCxnSpPr>
          <p:nvPr/>
        </p:nvCxnSpPr>
        <p:spPr>
          <a:xfrm flipH="1">
            <a:off x="8946522" y="3527920"/>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8" name="Footer Placeholder 7">
            <a:extLst>
              <a:ext uri="{FF2B5EF4-FFF2-40B4-BE49-F238E27FC236}">
                <a16:creationId xmlns:a16="http://schemas.microsoft.com/office/drawing/2014/main" id="{84760AEA-112C-46DB-8821-DDD5082EACE8}"/>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2916271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8" presetClass="entr" presetSubtype="1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subTnLst>
                                    <p:audio>
                                      <p:cMediaNode>
                                        <p:cTn display="0" masterRel="sameClick">
                                          <p:stCondLst>
                                            <p:cond evt="begin" delay="0">
                                              <p:tn val="11"/>
                                            </p:cond>
                                          </p:stCondLst>
                                          <p:endCondLst>
                                            <p:cond evt="onStopAudio" delay="0">
                                              <p:tgtEl>
                                                <p:sldTgt/>
                                              </p:tgtEl>
                                            </p:cond>
                                          </p:endCondLst>
                                        </p:cTn>
                                        <p:tgtEl>
                                          <p:sndTgt r:embed="rId2" name="breeze.wav"/>
                                        </p:tgtEl>
                                      </p:cMediaNode>
                                    </p:audio>
                                  </p:sub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subTnLst>
                                    <p:audio>
                                      <p:cMediaNode>
                                        <p:cTn display="0" masterRel="sameClick">
                                          <p:stCondLst>
                                            <p:cond evt="begin" delay="0">
                                              <p:tn val="14"/>
                                            </p:cond>
                                          </p:stCondLst>
                                          <p:endCondLst>
                                            <p:cond evt="onStopAudio" delay="0">
                                              <p:tgtEl>
                                                <p:sldTgt/>
                                              </p:tgtEl>
                                            </p:cond>
                                          </p:endCondLst>
                                        </p:cTn>
                                        <p:tgtEl>
                                          <p:sndTgt r:embed="rId2" name="breeze.wav"/>
                                        </p:tgtEl>
                                      </p:cMediaNode>
                                    </p:audio>
                                  </p:sub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8" presetClass="entr" presetSubtype="1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8" presetClass="entr" presetSubtype="1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trips(downLeft)">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8" presetClass="entr" presetSubtype="12"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strips(downLef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4A16B-4063-09E6-83BB-3FB281AD6F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FC4581-BA4F-BF48-8025-B63BA48B5D59}"/>
              </a:ext>
            </a:extLst>
          </p:cNvPr>
          <p:cNvSpPr>
            <a:spLocks noGrp="1"/>
          </p:cNvSpPr>
          <p:nvPr>
            <p:ph type="title"/>
          </p:nvPr>
        </p:nvSpPr>
        <p:spPr/>
        <p:txBody>
          <a:bodyPr/>
          <a:lstStyle/>
          <a:p>
            <a:r>
              <a:rPr lang="en-US" b="1" dirty="0"/>
              <a:t>CATEGORY 7A</a:t>
            </a:r>
          </a:p>
        </p:txBody>
      </p:sp>
      <p:pic>
        <p:nvPicPr>
          <p:cNvPr id="6" name="Content Placeholder 5" descr="A close-up of a cable&#10;&#10;AI-generated content may be incorrect.">
            <a:extLst>
              <a:ext uri="{FF2B5EF4-FFF2-40B4-BE49-F238E27FC236}">
                <a16:creationId xmlns:a16="http://schemas.microsoft.com/office/drawing/2014/main" id="{7AC5CB67-1164-143A-C0FB-F4CEA527043B}"/>
              </a:ext>
            </a:extLst>
          </p:cNvPr>
          <p:cNvPicPr>
            <a:picLocks noGrp="1" noChangeAspect="1"/>
          </p:cNvPicPr>
          <p:nvPr>
            <p:ph idx="1"/>
          </p:nvPr>
        </p:nvPicPr>
        <p:blipFill>
          <a:blip r:embed="rId3"/>
          <a:srcRect l="14789" t="30066" r="52" b="26951"/>
          <a:stretch/>
        </p:blipFill>
        <p:spPr>
          <a:xfrm rot="5400000">
            <a:off x="6096000" y="2730843"/>
            <a:ext cx="5256212" cy="1495168"/>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DB73D7E2-54B5-DC72-3D6E-E39B5909AC24}"/>
              </a:ext>
            </a:extLst>
          </p:cNvPr>
          <p:cNvSpPr>
            <a:spLocks noGrp="1"/>
          </p:cNvSpPr>
          <p:nvPr>
            <p:ph type="body" sz="half" idx="2"/>
          </p:nvPr>
        </p:nvSpPr>
        <p:spPr/>
        <p:txBody>
          <a:bodyPr/>
          <a:lstStyle/>
          <a:p>
            <a:r>
              <a:rPr lang="en-AU" dirty="0">
                <a:solidFill>
                  <a:schemeClr val="bg2">
                    <a:lumMod val="75000"/>
                  </a:schemeClr>
                </a:solidFill>
              </a:rPr>
              <a:t>Cat 7a (Category 7a) is an enhanced version of the Cat 7 cable, offering even higher performance. It is designed to support speeds up to 40 Gigabits per second (40Gbps) over shorter distances (up to 50 meters or about 164 feet) and can operate at frequencies up to 1,000 MHz, which is double the frequency of standard Cat 7 cables.</a:t>
            </a:r>
          </a:p>
        </p:txBody>
      </p:sp>
      <p:sp>
        <p:nvSpPr>
          <p:cNvPr id="3" name="TextBox 2">
            <a:extLst>
              <a:ext uri="{FF2B5EF4-FFF2-40B4-BE49-F238E27FC236}">
                <a16:creationId xmlns:a16="http://schemas.microsoft.com/office/drawing/2014/main" id="{423B13B7-CE6C-E317-1088-ADC7FDA86F78}"/>
              </a:ext>
            </a:extLst>
          </p:cNvPr>
          <p:cNvSpPr txBox="1"/>
          <p:nvPr/>
        </p:nvSpPr>
        <p:spPr>
          <a:xfrm>
            <a:off x="10276834" y="1199286"/>
            <a:ext cx="117532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8 strands</a:t>
            </a:r>
          </a:p>
        </p:txBody>
      </p:sp>
      <p:cxnSp>
        <p:nvCxnSpPr>
          <p:cNvPr id="5" name="Straight Connector 4">
            <a:extLst>
              <a:ext uri="{FF2B5EF4-FFF2-40B4-BE49-F238E27FC236}">
                <a16:creationId xmlns:a16="http://schemas.microsoft.com/office/drawing/2014/main" id="{10AC2504-3A3D-21AA-FFFD-8DAC48872CE8}"/>
              </a:ext>
            </a:extLst>
          </p:cNvPr>
          <p:cNvCxnSpPr>
            <a:cxnSpLocks/>
          </p:cNvCxnSpPr>
          <p:nvPr/>
        </p:nvCxnSpPr>
        <p:spPr>
          <a:xfrm flipH="1">
            <a:off x="9471690" y="1383952"/>
            <a:ext cx="752708" cy="300464"/>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0D0FB200-EB25-01FF-8087-C73CAE6EF72C}"/>
              </a:ext>
            </a:extLst>
          </p:cNvPr>
          <p:cNvCxnSpPr>
            <a:cxnSpLocks/>
          </p:cNvCxnSpPr>
          <p:nvPr/>
        </p:nvCxnSpPr>
        <p:spPr>
          <a:xfrm flipH="1">
            <a:off x="8926625" y="2165921"/>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9" name="TextBox 8">
            <a:extLst>
              <a:ext uri="{FF2B5EF4-FFF2-40B4-BE49-F238E27FC236}">
                <a16:creationId xmlns:a16="http://schemas.microsoft.com/office/drawing/2014/main" id="{2C60459B-B7CF-E332-A539-46A2E107FBBE}"/>
              </a:ext>
            </a:extLst>
          </p:cNvPr>
          <p:cNvSpPr txBox="1"/>
          <p:nvPr/>
        </p:nvSpPr>
        <p:spPr>
          <a:xfrm>
            <a:off x="9731769" y="1981255"/>
            <a:ext cx="1625766"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Inner Jackets</a:t>
            </a:r>
          </a:p>
        </p:txBody>
      </p:sp>
      <p:sp>
        <p:nvSpPr>
          <p:cNvPr id="10" name="TextBox 9">
            <a:extLst>
              <a:ext uri="{FF2B5EF4-FFF2-40B4-BE49-F238E27FC236}">
                <a16:creationId xmlns:a16="http://schemas.microsoft.com/office/drawing/2014/main" id="{E24F9D8B-903C-2FBF-09E1-E8760F17E720}"/>
              </a:ext>
            </a:extLst>
          </p:cNvPr>
          <p:cNvSpPr txBox="1"/>
          <p:nvPr/>
        </p:nvSpPr>
        <p:spPr>
          <a:xfrm>
            <a:off x="9751666" y="3343254"/>
            <a:ext cx="1930818" cy="646331"/>
          </a:xfrm>
          <a:prstGeom prst="rect">
            <a:avLst/>
          </a:prstGeom>
          <a:noFill/>
        </p:spPr>
        <p:txBody>
          <a:bodyPr wrap="square" rtlCol="0">
            <a:spAutoFit/>
          </a:bodyPr>
          <a:lstStyle/>
          <a:p>
            <a:r>
              <a:rPr lang="en-US" b="1" dirty="0">
                <a:latin typeface="Adelle Sans Devanagari" panose="02000503000000020004" pitchFamily="2" charset="-78"/>
                <a:cs typeface="Adelle Sans Devanagari" panose="02000503000000020004" pitchFamily="2" charset="-78"/>
              </a:rPr>
              <a:t>Grounding Sheild (NET)</a:t>
            </a:r>
          </a:p>
        </p:txBody>
      </p:sp>
      <p:cxnSp>
        <p:nvCxnSpPr>
          <p:cNvPr id="11" name="Straight Connector 10">
            <a:extLst>
              <a:ext uri="{FF2B5EF4-FFF2-40B4-BE49-F238E27FC236}">
                <a16:creationId xmlns:a16="http://schemas.microsoft.com/office/drawing/2014/main" id="{7E19386E-B055-D23E-43B8-F667EC8573DD}"/>
              </a:ext>
            </a:extLst>
          </p:cNvPr>
          <p:cNvCxnSpPr>
            <a:cxnSpLocks/>
          </p:cNvCxnSpPr>
          <p:nvPr/>
        </p:nvCxnSpPr>
        <p:spPr>
          <a:xfrm flipH="1">
            <a:off x="8946522" y="3527920"/>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12" name="Footer Placeholder 11">
            <a:extLst>
              <a:ext uri="{FF2B5EF4-FFF2-40B4-BE49-F238E27FC236}">
                <a16:creationId xmlns:a16="http://schemas.microsoft.com/office/drawing/2014/main" id="{9D07FC74-2E0F-D5D4-8D98-5EC577F3FE8A}"/>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9572281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8" presetClass="entr" presetSubtype="1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subTnLst>
                                    <p:audio>
                                      <p:cMediaNode>
                                        <p:cTn display="0" masterRel="sameClick">
                                          <p:stCondLst>
                                            <p:cond evt="begin" delay="0">
                                              <p:tn val="11"/>
                                            </p:cond>
                                          </p:stCondLst>
                                          <p:endCondLst>
                                            <p:cond evt="onStopAudio" delay="0">
                                              <p:tgtEl>
                                                <p:sldTgt/>
                                              </p:tgtEl>
                                            </p:cond>
                                          </p:endCondLst>
                                        </p:cTn>
                                        <p:tgtEl>
                                          <p:sndTgt r:embed="rId2" name="breeze.wav"/>
                                        </p:tgtEl>
                                      </p:cMediaNode>
                                    </p:audio>
                                  </p:sub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subTnLst>
                                    <p:audio>
                                      <p:cMediaNode>
                                        <p:cTn display="0" masterRel="sameClick">
                                          <p:stCondLst>
                                            <p:cond evt="begin" delay="0">
                                              <p:tn val="14"/>
                                            </p:cond>
                                          </p:stCondLst>
                                          <p:endCondLst>
                                            <p:cond evt="onStopAudio" delay="0">
                                              <p:tgtEl>
                                                <p:sldTgt/>
                                              </p:tgtEl>
                                            </p:cond>
                                          </p:endCondLst>
                                        </p:cTn>
                                        <p:tgtEl>
                                          <p:sndTgt r:embed="rId2" name="breeze.wav"/>
                                        </p:tgtEl>
                                      </p:cMediaNode>
                                    </p:audio>
                                  </p:sub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8" presetClass="entr" presetSubtype="1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par>
                                <p:cTn id="23" presetID="18" presetClass="entr" presetSubtype="12"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Left)">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8" presetClass="entr" presetSubtype="12"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trips(down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51E27-686B-5DB1-928D-E89A82A3F2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D3F30-3954-C0C2-470C-10D773299433}"/>
              </a:ext>
            </a:extLst>
          </p:cNvPr>
          <p:cNvSpPr>
            <a:spLocks noGrp="1"/>
          </p:cNvSpPr>
          <p:nvPr>
            <p:ph type="title"/>
          </p:nvPr>
        </p:nvSpPr>
        <p:spPr/>
        <p:txBody>
          <a:bodyPr/>
          <a:lstStyle/>
          <a:p>
            <a:r>
              <a:rPr lang="en-US" b="1" dirty="0"/>
              <a:t>CATEGORY 8.1</a:t>
            </a:r>
          </a:p>
        </p:txBody>
      </p:sp>
      <p:pic>
        <p:nvPicPr>
          <p:cNvPr id="6" name="Content Placeholder 5" descr="A close-up of a cable&#10;&#10;AI-generated content may be incorrect.">
            <a:extLst>
              <a:ext uri="{FF2B5EF4-FFF2-40B4-BE49-F238E27FC236}">
                <a16:creationId xmlns:a16="http://schemas.microsoft.com/office/drawing/2014/main" id="{322BC485-5884-AC16-132B-93B4EE6AF2A0}"/>
              </a:ext>
            </a:extLst>
          </p:cNvPr>
          <p:cNvPicPr>
            <a:picLocks noGrp="1" noChangeAspect="1"/>
          </p:cNvPicPr>
          <p:nvPr>
            <p:ph idx="1"/>
          </p:nvPr>
        </p:nvPicPr>
        <p:blipFill>
          <a:blip r:embed="rId3"/>
          <a:srcRect l="14789" t="29330" r="52" b="27632"/>
          <a:stretch/>
        </p:blipFill>
        <p:spPr>
          <a:xfrm rot="5400000">
            <a:off x="6096000" y="2706130"/>
            <a:ext cx="5256212" cy="1495167"/>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ACB76E6E-1DAD-D876-C0A7-53D977FD9865}"/>
              </a:ext>
            </a:extLst>
          </p:cNvPr>
          <p:cNvSpPr>
            <a:spLocks noGrp="1"/>
          </p:cNvSpPr>
          <p:nvPr>
            <p:ph type="body" sz="half" idx="2"/>
          </p:nvPr>
        </p:nvSpPr>
        <p:spPr/>
        <p:txBody>
          <a:bodyPr/>
          <a:lstStyle/>
          <a:p>
            <a:r>
              <a:rPr lang="en-AU" b="1" dirty="0">
                <a:solidFill>
                  <a:schemeClr val="bg2">
                    <a:lumMod val="75000"/>
                  </a:schemeClr>
                </a:solidFill>
              </a:rPr>
              <a:t>Cat 8.1</a:t>
            </a:r>
            <a:r>
              <a:rPr lang="en-AU" dirty="0">
                <a:solidFill>
                  <a:schemeClr val="bg2">
                    <a:lumMod val="75000"/>
                  </a:schemeClr>
                </a:solidFill>
              </a:rPr>
              <a:t> is a newer subcategory of </a:t>
            </a:r>
            <a:r>
              <a:rPr lang="en-AU" b="1" dirty="0">
                <a:solidFill>
                  <a:schemeClr val="bg2">
                    <a:lumMod val="75000"/>
                  </a:schemeClr>
                </a:solidFill>
              </a:rPr>
              <a:t>Cat 8</a:t>
            </a:r>
            <a:r>
              <a:rPr lang="en-AU" dirty="0">
                <a:solidFill>
                  <a:schemeClr val="bg2">
                    <a:lumMod val="75000"/>
                  </a:schemeClr>
                </a:solidFill>
              </a:rPr>
              <a:t> cables that builds upon the original Cat 8 specification but offers some improvements in terms of performance and application.</a:t>
            </a:r>
          </a:p>
        </p:txBody>
      </p:sp>
      <p:sp>
        <p:nvSpPr>
          <p:cNvPr id="3" name="TextBox 2">
            <a:extLst>
              <a:ext uri="{FF2B5EF4-FFF2-40B4-BE49-F238E27FC236}">
                <a16:creationId xmlns:a16="http://schemas.microsoft.com/office/drawing/2014/main" id="{2AFA8306-5936-5AFC-867B-79D424FD0076}"/>
              </a:ext>
            </a:extLst>
          </p:cNvPr>
          <p:cNvSpPr txBox="1"/>
          <p:nvPr/>
        </p:nvSpPr>
        <p:spPr>
          <a:xfrm>
            <a:off x="10276834" y="1199286"/>
            <a:ext cx="117532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8 strands</a:t>
            </a:r>
          </a:p>
        </p:txBody>
      </p:sp>
      <p:cxnSp>
        <p:nvCxnSpPr>
          <p:cNvPr id="5" name="Straight Connector 4">
            <a:extLst>
              <a:ext uri="{FF2B5EF4-FFF2-40B4-BE49-F238E27FC236}">
                <a16:creationId xmlns:a16="http://schemas.microsoft.com/office/drawing/2014/main" id="{1103891D-3F7A-2EF5-B31F-0CB182BFA43C}"/>
              </a:ext>
            </a:extLst>
          </p:cNvPr>
          <p:cNvCxnSpPr>
            <a:cxnSpLocks/>
          </p:cNvCxnSpPr>
          <p:nvPr/>
        </p:nvCxnSpPr>
        <p:spPr>
          <a:xfrm flipH="1">
            <a:off x="9471690" y="1383952"/>
            <a:ext cx="752708" cy="300464"/>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9BA49D9A-E2BB-E45A-DB5C-76CEDD9B3C45}"/>
              </a:ext>
            </a:extLst>
          </p:cNvPr>
          <p:cNvCxnSpPr>
            <a:cxnSpLocks/>
          </p:cNvCxnSpPr>
          <p:nvPr/>
        </p:nvCxnSpPr>
        <p:spPr>
          <a:xfrm flipH="1">
            <a:off x="8926625" y="2165921"/>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9" name="TextBox 8">
            <a:extLst>
              <a:ext uri="{FF2B5EF4-FFF2-40B4-BE49-F238E27FC236}">
                <a16:creationId xmlns:a16="http://schemas.microsoft.com/office/drawing/2014/main" id="{45DF13B5-0359-8722-A34E-931A6B74E936}"/>
              </a:ext>
            </a:extLst>
          </p:cNvPr>
          <p:cNvSpPr txBox="1"/>
          <p:nvPr/>
        </p:nvSpPr>
        <p:spPr>
          <a:xfrm>
            <a:off x="9731769" y="1981255"/>
            <a:ext cx="1625766"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Inner Jackets</a:t>
            </a:r>
          </a:p>
        </p:txBody>
      </p:sp>
      <p:sp>
        <p:nvSpPr>
          <p:cNvPr id="10" name="TextBox 9">
            <a:extLst>
              <a:ext uri="{FF2B5EF4-FFF2-40B4-BE49-F238E27FC236}">
                <a16:creationId xmlns:a16="http://schemas.microsoft.com/office/drawing/2014/main" id="{54DB2EA1-21E8-5232-2D8C-ED076D8F63E3}"/>
              </a:ext>
            </a:extLst>
          </p:cNvPr>
          <p:cNvSpPr txBox="1"/>
          <p:nvPr/>
        </p:nvSpPr>
        <p:spPr>
          <a:xfrm>
            <a:off x="9751666" y="3343254"/>
            <a:ext cx="1930818" cy="646331"/>
          </a:xfrm>
          <a:prstGeom prst="rect">
            <a:avLst/>
          </a:prstGeom>
          <a:noFill/>
        </p:spPr>
        <p:txBody>
          <a:bodyPr wrap="square" rtlCol="0">
            <a:spAutoFit/>
          </a:bodyPr>
          <a:lstStyle/>
          <a:p>
            <a:r>
              <a:rPr lang="en-US" b="1" dirty="0">
                <a:latin typeface="Adelle Sans Devanagari" panose="02000503000000020004" pitchFamily="2" charset="-78"/>
                <a:cs typeface="Adelle Sans Devanagari" panose="02000503000000020004" pitchFamily="2" charset="-78"/>
              </a:rPr>
              <a:t>Grounding Sheild (NET)</a:t>
            </a:r>
          </a:p>
        </p:txBody>
      </p:sp>
      <p:cxnSp>
        <p:nvCxnSpPr>
          <p:cNvPr id="11" name="Straight Connector 10">
            <a:extLst>
              <a:ext uri="{FF2B5EF4-FFF2-40B4-BE49-F238E27FC236}">
                <a16:creationId xmlns:a16="http://schemas.microsoft.com/office/drawing/2014/main" id="{33E2DF71-2035-56D2-7D72-907651A46774}"/>
              </a:ext>
            </a:extLst>
          </p:cNvPr>
          <p:cNvCxnSpPr>
            <a:cxnSpLocks/>
          </p:cNvCxnSpPr>
          <p:nvPr/>
        </p:nvCxnSpPr>
        <p:spPr>
          <a:xfrm flipH="1">
            <a:off x="8946522" y="3527920"/>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12" name="Footer Placeholder 11">
            <a:extLst>
              <a:ext uri="{FF2B5EF4-FFF2-40B4-BE49-F238E27FC236}">
                <a16:creationId xmlns:a16="http://schemas.microsoft.com/office/drawing/2014/main" id="{46311D70-D8B4-DF67-2567-6FE8110665EB}"/>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24954504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8" presetClass="entr" presetSubtype="1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subTnLst>
                                    <p:audio>
                                      <p:cMediaNode>
                                        <p:cTn display="0" masterRel="sameClick">
                                          <p:stCondLst>
                                            <p:cond evt="begin" delay="0">
                                              <p:tn val="11"/>
                                            </p:cond>
                                          </p:stCondLst>
                                          <p:endCondLst>
                                            <p:cond evt="onStopAudio" delay="0">
                                              <p:tgtEl>
                                                <p:sldTgt/>
                                              </p:tgtEl>
                                            </p:cond>
                                          </p:endCondLst>
                                        </p:cTn>
                                        <p:tgtEl>
                                          <p:sndTgt r:embed="rId2" name="breeze.wav"/>
                                        </p:tgtEl>
                                      </p:cMediaNode>
                                    </p:audio>
                                  </p:sub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subTnLst>
                                    <p:audio>
                                      <p:cMediaNode>
                                        <p:cTn display="0" masterRel="sameClick">
                                          <p:stCondLst>
                                            <p:cond evt="begin" delay="0">
                                              <p:tn val="14"/>
                                            </p:cond>
                                          </p:stCondLst>
                                          <p:endCondLst>
                                            <p:cond evt="onStopAudio" delay="0">
                                              <p:tgtEl>
                                                <p:sldTgt/>
                                              </p:tgtEl>
                                            </p:cond>
                                          </p:endCondLst>
                                        </p:cTn>
                                        <p:tgtEl>
                                          <p:sndTgt r:embed="rId2" name="breeze.wav"/>
                                        </p:tgtEl>
                                      </p:cMediaNode>
                                    </p:audio>
                                  </p:sub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8" presetClass="entr" presetSubtype="1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par>
                                <p:cTn id="23" presetID="18" presetClass="entr" presetSubtype="12"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Left)">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8" presetClass="entr" presetSubtype="12"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trips(down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B169B-FF56-8991-916F-254A15F3F9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EF7E79-C36C-B757-8FCE-43411E0E7DB7}"/>
              </a:ext>
            </a:extLst>
          </p:cNvPr>
          <p:cNvSpPr>
            <a:spLocks noGrp="1"/>
          </p:cNvSpPr>
          <p:nvPr>
            <p:ph type="title"/>
          </p:nvPr>
        </p:nvSpPr>
        <p:spPr/>
        <p:txBody>
          <a:bodyPr/>
          <a:lstStyle/>
          <a:p>
            <a:r>
              <a:rPr lang="en-US" b="1" dirty="0"/>
              <a:t>CATEGORY 8.2</a:t>
            </a:r>
          </a:p>
        </p:txBody>
      </p:sp>
      <p:pic>
        <p:nvPicPr>
          <p:cNvPr id="6" name="Content Placeholder 5" descr="A close up of a cable&#10;&#10;AI-generated content may be incorrect.">
            <a:extLst>
              <a:ext uri="{FF2B5EF4-FFF2-40B4-BE49-F238E27FC236}">
                <a16:creationId xmlns:a16="http://schemas.microsoft.com/office/drawing/2014/main" id="{B871993C-25A1-F947-4606-71766F7BFCE6}"/>
              </a:ext>
            </a:extLst>
          </p:cNvPr>
          <p:cNvPicPr>
            <a:picLocks noGrp="1" noChangeAspect="1"/>
          </p:cNvPicPr>
          <p:nvPr>
            <p:ph idx="1"/>
          </p:nvPr>
        </p:nvPicPr>
        <p:blipFill>
          <a:blip r:embed="rId3"/>
          <a:srcRect l="14789" t="29685" r="52" b="29767"/>
          <a:stretch/>
        </p:blipFill>
        <p:spPr>
          <a:xfrm rot="5400000">
            <a:off x="6096000" y="2718486"/>
            <a:ext cx="5256212" cy="1408671"/>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3B222F1D-F6C3-F765-5AC6-67361E0862F3}"/>
              </a:ext>
            </a:extLst>
          </p:cNvPr>
          <p:cNvSpPr>
            <a:spLocks noGrp="1"/>
          </p:cNvSpPr>
          <p:nvPr>
            <p:ph type="body" sz="half" idx="2"/>
          </p:nvPr>
        </p:nvSpPr>
        <p:spPr/>
        <p:txBody>
          <a:bodyPr/>
          <a:lstStyle/>
          <a:p>
            <a:r>
              <a:rPr lang="en-AU" b="1" dirty="0">
                <a:solidFill>
                  <a:schemeClr val="bg2">
                    <a:lumMod val="75000"/>
                  </a:schemeClr>
                </a:solidFill>
              </a:rPr>
              <a:t>Cat 8.2</a:t>
            </a:r>
            <a:r>
              <a:rPr lang="en-AU" dirty="0">
                <a:solidFill>
                  <a:schemeClr val="bg2">
                    <a:lumMod val="75000"/>
                  </a:schemeClr>
                </a:solidFill>
              </a:rPr>
              <a:t> is an advanced version of </a:t>
            </a:r>
            <a:r>
              <a:rPr lang="en-AU" b="1" dirty="0">
                <a:solidFill>
                  <a:schemeClr val="bg2">
                    <a:lumMod val="75000"/>
                  </a:schemeClr>
                </a:solidFill>
              </a:rPr>
              <a:t>Cat 8</a:t>
            </a:r>
            <a:r>
              <a:rPr lang="en-AU" dirty="0">
                <a:solidFill>
                  <a:schemeClr val="bg2">
                    <a:lumMod val="75000"/>
                  </a:schemeClr>
                </a:solidFill>
              </a:rPr>
              <a:t> cable specifications, offering even higher performance compared to </a:t>
            </a:r>
            <a:r>
              <a:rPr lang="en-AU" b="1" dirty="0">
                <a:solidFill>
                  <a:schemeClr val="bg2">
                    <a:lumMod val="75000"/>
                  </a:schemeClr>
                </a:solidFill>
              </a:rPr>
              <a:t>Cat 8.1</a:t>
            </a:r>
            <a:r>
              <a:rPr lang="en-AU" dirty="0">
                <a:solidFill>
                  <a:schemeClr val="bg2">
                    <a:lumMod val="75000"/>
                  </a:schemeClr>
                </a:solidFill>
              </a:rPr>
              <a:t>, although both are relatively new in the category of Ethernet cables. The </a:t>
            </a:r>
            <a:r>
              <a:rPr lang="en-AU" b="1" dirty="0">
                <a:solidFill>
                  <a:schemeClr val="bg2">
                    <a:lumMod val="75000"/>
                  </a:schemeClr>
                </a:solidFill>
              </a:rPr>
              <a:t>Cat 8.2</a:t>
            </a:r>
            <a:r>
              <a:rPr lang="en-AU" dirty="0">
                <a:solidFill>
                  <a:schemeClr val="bg2">
                    <a:lumMod val="75000"/>
                  </a:schemeClr>
                </a:solidFill>
              </a:rPr>
              <a:t> standard is a step forward in terms of high-speed capabilities, though it's not yet as commonly referenced or widely implemented as other Ethernet standards.</a:t>
            </a:r>
          </a:p>
        </p:txBody>
      </p:sp>
      <p:sp>
        <p:nvSpPr>
          <p:cNvPr id="3" name="TextBox 2">
            <a:extLst>
              <a:ext uri="{FF2B5EF4-FFF2-40B4-BE49-F238E27FC236}">
                <a16:creationId xmlns:a16="http://schemas.microsoft.com/office/drawing/2014/main" id="{5BE6ED50-F0EE-EA15-124B-FD9C7BBA844E}"/>
              </a:ext>
            </a:extLst>
          </p:cNvPr>
          <p:cNvSpPr txBox="1"/>
          <p:nvPr/>
        </p:nvSpPr>
        <p:spPr>
          <a:xfrm>
            <a:off x="10386787" y="1185638"/>
            <a:ext cx="117532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8 strands</a:t>
            </a:r>
          </a:p>
        </p:txBody>
      </p:sp>
      <p:cxnSp>
        <p:nvCxnSpPr>
          <p:cNvPr id="5" name="Straight Connector 4">
            <a:extLst>
              <a:ext uri="{FF2B5EF4-FFF2-40B4-BE49-F238E27FC236}">
                <a16:creationId xmlns:a16="http://schemas.microsoft.com/office/drawing/2014/main" id="{8FBDB099-3F70-A45A-D217-610722E30024}"/>
              </a:ext>
            </a:extLst>
          </p:cNvPr>
          <p:cNvCxnSpPr>
            <a:cxnSpLocks/>
          </p:cNvCxnSpPr>
          <p:nvPr/>
        </p:nvCxnSpPr>
        <p:spPr>
          <a:xfrm flipH="1">
            <a:off x="9581643" y="1370304"/>
            <a:ext cx="752708" cy="300464"/>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F00CC610-2B5A-57B6-164F-6A1034138F97}"/>
              </a:ext>
            </a:extLst>
          </p:cNvPr>
          <p:cNvCxnSpPr>
            <a:cxnSpLocks/>
          </p:cNvCxnSpPr>
          <p:nvPr/>
        </p:nvCxnSpPr>
        <p:spPr>
          <a:xfrm flipH="1">
            <a:off x="8926625" y="2165921"/>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9" name="TextBox 8">
            <a:extLst>
              <a:ext uri="{FF2B5EF4-FFF2-40B4-BE49-F238E27FC236}">
                <a16:creationId xmlns:a16="http://schemas.microsoft.com/office/drawing/2014/main" id="{6E39C3F1-4429-0A04-68CA-74463BC7A76B}"/>
              </a:ext>
            </a:extLst>
          </p:cNvPr>
          <p:cNvSpPr txBox="1"/>
          <p:nvPr/>
        </p:nvSpPr>
        <p:spPr>
          <a:xfrm>
            <a:off x="9731769" y="1981255"/>
            <a:ext cx="1625766"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Inner Jackets</a:t>
            </a:r>
          </a:p>
        </p:txBody>
      </p:sp>
      <p:sp>
        <p:nvSpPr>
          <p:cNvPr id="10" name="TextBox 9">
            <a:extLst>
              <a:ext uri="{FF2B5EF4-FFF2-40B4-BE49-F238E27FC236}">
                <a16:creationId xmlns:a16="http://schemas.microsoft.com/office/drawing/2014/main" id="{A5BA9C96-EF26-1ACA-9FA2-B52B7B401598}"/>
              </a:ext>
            </a:extLst>
          </p:cNvPr>
          <p:cNvSpPr txBox="1"/>
          <p:nvPr/>
        </p:nvSpPr>
        <p:spPr>
          <a:xfrm>
            <a:off x="9751666" y="3343254"/>
            <a:ext cx="1930818" cy="646331"/>
          </a:xfrm>
          <a:prstGeom prst="rect">
            <a:avLst/>
          </a:prstGeom>
          <a:noFill/>
        </p:spPr>
        <p:txBody>
          <a:bodyPr wrap="square" rtlCol="0">
            <a:spAutoFit/>
          </a:bodyPr>
          <a:lstStyle/>
          <a:p>
            <a:r>
              <a:rPr lang="en-US" b="1" dirty="0">
                <a:latin typeface="Adelle Sans Devanagari" panose="02000503000000020004" pitchFamily="2" charset="-78"/>
                <a:cs typeface="Adelle Sans Devanagari" panose="02000503000000020004" pitchFamily="2" charset="-78"/>
              </a:rPr>
              <a:t>Grounding Sheild (NET)</a:t>
            </a:r>
          </a:p>
        </p:txBody>
      </p:sp>
      <p:cxnSp>
        <p:nvCxnSpPr>
          <p:cNvPr id="11" name="Straight Connector 10">
            <a:extLst>
              <a:ext uri="{FF2B5EF4-FFF2-40B4-BE49-F238E27FC236}">
                <a16:creationId xmlns:a16="http://schemas.microsoft.com/office/drawing/2014/main" id="{8F903433-13CE-43E5-980E-42F02B9AD27E}"/>
              </a:ext>
            </a:extLst>
          </p:cNvPr>
          <p:cNvCxnSpPr>
            <a:cxnSpLocks/>
          </p:cNvCxnSpPr>
          <p:nvPr/>
        </p:nvCxnSpPr>
        <p:spPr>
          <a:xfrm flipH="1">
            <a:off x="8946522" y="3527920"/>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12" name="Footer Placeholder 11">
            <a:extLst>
              <a:ext uri="{FF2B5EF4-FFF2-40B4-BE49-F238E27FC236}">
                <a16:creationId xmlns:a16="http://schemas.microsoft.com/office/drawing/2014/main" id="{E325CEB1-8E1A-44AE-3097-7E838534E54F}"/>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9976863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8" presetClass="entr" presetSubtype="1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subTnLst>
                                    <p:audio>
                                      <p:cMediaNode>
                                        <p:cTn display="0" masterRel="sameClick">
                                          <p:stCondLst>
                                            <p:cond evt="begin" delay="0">
                                              <p:tn val="11"/>
                                            </p:cond>
                                          </p:stCondLst>
                                          <p:endCondLst>
                                            <p:cond evt="onStopAudio" delay="0">
                                              <p:tgtEl>
                                                <p:sldTgt/>
                                              </p:tgtEl>
                                            </p:cond>
                                          </p:endCondLst>
                                        </p:cTn>
                                        <p:tgtEl>
                                          <p:sndTgt r:embed="rId2" name="breeze.wav"/>
                                        </p:tgtEl>
                                      </p:cMediaNode>
                                    </p:audio>
                                  </p:sub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subTnLst>
                                    <p:audio>
                                      <p:cMediaNode>
                                        <p:cTn display="0" masterRel="sameClick">
                                          <p:stCondLst>
                                            <p:cond evt="begin" delay="0">
                                              <p:tn val="14"/>
                                            </p:cond>
                                          </p:stCondLst>
                                          <p:endCondLst>
                                            <p:cond evt="onStopAudio" delay="0">
                                              <p:tgtEl>
                                                <p:sldTgt/>
                                              </p:tgtEl>
                                            </p:cond>
                                          </p:endCondLst>
                                        </p:cTn>
                                        <p:tgtEl>
                                          <p:sndTgt r:embed="rId2" name="breeze.wav"/>
                                        </p:tgtEl>
                                      </p:cMediaNode>
                                    </p:audio>
                                  </p:sub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8" presetClass="entr" presetSubtype="1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par>
                                <p:cTn id="23" presetID="18" presetClass="entr" presetSubtype="12"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Left)">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8" presetClass="entr" presetSubtype="12"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trips(down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71C9-9933-F24D-B548-BF3933742B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7FC264-A0C6-B93B-D3A1-3DD6A0962F07}"/>
              </a:ext>
            </a:extLst>
          </p:cNvPr>
          <p:cNvSpPr>
            <a:spLocks noGrp="1"/>
          </p:cNvSpPr>
          <p:nvPr>
            <p:ph type="title"/>
          </p:nvPr>
        </p:nvSpPr>
        <p:spPr/>
        <p:txBody>
          <a:bodyPr/>
          <a:lstStyle/>
          <a:p>
            <a:r>
              <a:rPr lang="en-US" b="1" dirty="0"/>
              <a:t>CATEGORY 8.3</a:t>
            </a:r>
          </a:p>
        </p:txBody>
      </p:sp>
      <p:pic>
        <p:nvPicPr>
          <p:cNvPr id="6" name="Content Placeholder 5" descr="A close-up of a cable&#10;&#10;AI-generated content may be incorrect.">
            <a:extLst>
              <a:ext uri="{FF2B5EF4-FFF2-40B4-BE49-F238E27FC236}">
                <a16:creationId xmlns:a16="http://schemas.microsoft.com/office/drawing/2014/main" id="{6DFF9C12-AF76-BFFC-D1D2-5A8DE15696D9}"/>
              </a:ext>
            </a:extLst>
          </p:cNvPr>
          <p:cNvPicPr>
            <a:picLocks noGrp="1" noChangeAspect="1"/>
          </p:cNvPicPr>
          <p:nvPr>
            <p:ph idx="1"/>
          </p:nvPr>
        </p:nvPicPr>
        <p:blipFill>
          <a:blip r:embed="rId3"/>
          <a:srcRect l="14840" t="29193" b="28836"/>
          <a:stretch/>
        </p:blipFill>
        <p:spPr>
          <a:xfrm rot="5400000">
            <a:off x="6096000" y="2706130"/>
            <a:ext cx="5256212" cy="1458097"/>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7F4544F8-0134-A706-21B7-F213474AF2B6}"/>
              </a:ext>
            </a:extLst>
          </p:cNvPr>
          <p:cNvSpPr>
            <a:spLocks noGrp="1"/>
          </p:cNvSpPr>
          <p:nvPr>
            <p:ph type="body" sz="half" idx="2"/>
          </p:nvPr>
        </p:nvSpPr>
        <p:spPr/>
        <p:txBody>
          <a:bodyPr/>
          <a:lstStyle/>
          <a:p>
            <a:r>
              <a:rPr lang="en-AU" b="1" dirty="0">
                <a:solidFill>
                  <a:schemeClr val="bg2">
                    <a:lumMod val="75000"/>
                  </a:schemeClr>
                </a:solidFill>
              </a:rPr>
              <a:t>Cat 8.2</a:t>
            </a:r>
            <a:r>
              <a:rPr lang="en-AU" dirty="0">
                <a:solidFill>
                  <a:schemeClr val="bg2">
                    <a:lumMod val="75000"/>
                  </a:schemeClr>
                </a:solidFill>
              </a:rPr>
              <a:t> is an advanced version of </a:t>
            </a:r>
            <a:r>
              <a:rPr lang="en-AU" b="1" dirty="0">
                <a:solidFill>
                  <a:schemeClr val="bg2">
                    <a:lumMod val="75000"/>
                  </a:schemeClr>
                </a:solidFill>
              </a:rPr>
              <a:t>Cat 8</a:t>
            </a:r>
            <a:r>
              <a:rPr lang="en-AU" dirty="0">
                <a:solidFill>
                  <a:schemeClr val="bg2">
                    <a:lumMod val="75000"/>
                  </a:schemeClr>
                </a:solidFill>
              </a:rPr>
              <a:t> cable specifications, offering even higher performance compared to </a:t>
            </a:r>
            <a:r>
              <a:rPr lang="en-AU" b="1" dirty="0">
                <a:solidFill>
                  <a:schemeClr val="bg2">
                    <a:lumMod val="75000"/>
                  </a:schemeClr>
                </a:solidFill>
              </a:rPr>
              <a:t>Cat 8.1</a:t>
            </a:r>
            <a:r>
              <a:rPr lang="en-AU" dirty="0">
                <a:solidFill>
                  <a:schemeClr val="bg2">
                    <a:lumMod val="75000"/>
                  </a:schemeClr>
                </a:solidFill>
              </a:rPr>
              <a:t>, although both are relatively new in the category of Ethernet cables. The </a:t>
            </a:r>
            <a:r>
              <a:rPr lang="en-AU" b="1" dirty="0">
                <a:solidFill>
                  <a:schemeClr val="bg2">
                    <a:lumMod val="75000"/>
                  </a:schemeClr>
                </a:solidFill>
              </a:rPr>
              <a:t>Cat 8.2</a:t>
            </a:r>
            <a:r>
              <a:rPr lang="en-AU" dirty="0">
                <a:solidFill>
                  <a:schemeClr val="bg2">
                    <a:lumMod val="75000"/>
                  </a:schemeClr>
                </a:solidFill>
              </a:rPr>
              <a:t> standard is a step forward in terms of high-speed capabilities, though it's not yet as commonly referenced or widely implemented as other Ethernet standards.</a:t>
            </a:r>
          </a:p>
        </p:txBody>
      </p:sp>
      <p:sp>
        <p:nvSpPr>
          <p:cNvPr id="3" name="TextBox 2">
            <a:extLst>
              <a:ext uri="{FF2B5EF4-FFF2-40B4-BE49-F238E27FC236}">
                <a16:creationId xmlns:a16="http://schemas.microsoft.com/office/drawing/2014/main" id="{866CEBF2-582A-38D7-0656-8B814BA2531B}"/>
              </a:ext>
            </a:extLst>
          </p:cNvPr>
          <p:cNvSpPr txBox="1"/>
          <p:nvPr/>
        </p:nvSpPr>
        <p:spPr>
          <a:xfrm>
            <a:off x="10414083" y="1240230"/>
            <a:ext cx="117532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8 strands</a:t>
            </a:r>
          </a:p>
        </p:txBody>
      </p:sp>
      <p:cxnSp>
        <p:nvCxnSpPr>
          <p:cNvPr id="5" name="Straight Connector 4">
            <a:extLst>
              <a:ext uri="{FF2B5EF4-FFF2-40B4-BE49-F238E27FC236}">
                <a16:creationId xmlns:a16="http://schemas.microsoft.com/office/drawing/2014/main" id="{23212C69-D05A-415E-5E53-8D9E69F6959E}"/>
              </a:ext>
            </a:extLst>
          </p:cNvPr>
          <p:cNvCxnSpPr>
            <a:cxnSpLocks/>
          </p:cNvCxnSpPr>
          <p:nvPr/>
        </p:nvCxnSpPr>
        <p:spPr>
          <a:xfrm flipH="1">
            <a:off x="9608939" y="1424896"/>
            <a:ext cx="752708" cy="300464"/>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895BDF45-253E-33AB-6E41-998D99A7E490}"/>
              </a:ext>
            </a:extLst>
          </p:cNvPr>
          <p:cNvCxnSpPr>
            <a:cxnSpLocks/>
          </p:cNvCxnSpPr>
          <p:nvPr/>
        </p:nvCxnSpPr>
        <p:spPr>
          <a:xfrm flipH="1">
            <a:off x="8926625" y="2165921"/>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9" name="TextBox 8">
            <a:extLst>
              <a:ext uri="{FF2B5EF4-FFF2-40B4-BE49-F238E27FC236}">
                <a16:creationId xmlns:a16="http://schemas.microsoft.com/office/drawing/2014/main" id="{2C9A13E7-1CE1-A9AA-69B5-114E14E2AF2E}"/>
              </a:ext>
            </a:extLst>
          </p:cNvPr>
          <p:cNvSpPr txBox="1"/>
          <p:nvPr/>
        </p:nvSpPr>
        <p:spPr>
          <a:xfrm>
            <a:off x="9731769" y="1981255"/>
            <a:ext cx="1625766"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Inner Jackets</a:t>
            </a:r>
          </a:p>
        </p:txBody>
      </p:sp>
      <p:sp>
        <p:nvSpPr>
          <p:cNvPr id="10" name="TextBox 9">
            <a:extLst>
              <a:ext uri="{FF2B5EF4-FFF2-40B4-BE49-F238E27FC236}">
                <a16:creationId xmlns:a16="http://schemas.microsoft.com/office/drawing/2014/main" id="{E5704647-90DA-4F06-05E0-AB0BE0ADB861}"/>
              </a:ext>
            </a:extLst>
          </p:cNvPr>
          <p:cNvSpPr txBox="1"/>
          <p:nvPr/>
        </p:nvSpPr>
        <p:spPr>
          <a:xfrm>
            <a:off x="9751666" y="3343254"/>
            <a:ext cx="1930818" cy="646331"/>
          </a:xfrm>
          <a:prstGeom prst="rect">
            <a:avLst/>
          </a:prstGeom>
          <a:noFill/>
        </p:spPr>
        <p:txBody>
          <a:bodyPr wrap="square" rtlCol="0">
            <a:spAutoFit/>
          </a:bodyPr>
          <a:lstStyle/>
          <a:p>
            <a:r>
              <a:rPr lang="en-US" b="1" dirty="0">
                <a:latin typeface="Adelle Sans Devanagari" panose="02000503000000020004" pitchFamily="2" charset="-78"/>
                <a:cs typeface="Adelle Sans Devanagari" panose="02000503000000020004" pitchFamily="2" charset="-78"/>
              </a:rPr>
              <a:t>Grounding Sheild (NET)</a:t>
            </a:r>
          </a:p>
        </p:txBody>
      </p:sp>
      <p:cxnSp>
        <p:nvCxnSpPr>
          <p:cNvPr id="11" name="Straight Connector 10">
            <a:extLst>
              <a:ext uri="{FF2B5EF4-FFF2-40B4-BE49-F238E27FC236}">
                <a16:creationId xmlns:a16="http://schemas.microsoft.com/office/drawing/2014/main" id="{48BCD6AC-276D-872B-3EE6-4300DB331D3D}"/>
              </a:ext>
            </a:extLst>
          </p:cNvPr>
          <p:cNvCxnSpPr>
            <a:cxnSpLocks/>
          </p:cNvCxnSpPr>
          <p:nvPr/>
        </p:nvCxnSpPr>
        <p:spPr>
          <a:xfrm flipH="1">
            <a:off x="8946522" y="3527920"/>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12" name="Footer Placeholder 11">
            <a:extLst>
              <a:ext uri="{FF2B5EF4-FFF2-40B4-BE49-F238E27FC236}">
                <a16:creationId xmlns:a16="http://schemas.microsoft.com/office/drawing/2014/main" id="{16901FA8-310D-4C64-EEAE-987039E0A448}"/>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30337393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8" presetClass="entr" presetSubtype="12"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trips(downLeft)">
                                      <p:cBhvr>
                                        <p:cTn id="14" dur="500"/>
                                        <p:tgtEl>
                                          <p:spTgt spid="6"/>
                                        </p:tgtEl>
                                      </p:cBhvr>
                                    </p:animEffect>
                                  </p:childTnLst>
                                  <p:subTnLst>
                                    <p:audio>
                                      <p:cMediaNode>
                                        <p:cTn display="0" masterRel="sameClick">
                                          <p:stCondLst>
                                            <p:cond evt="begin" delay="0">
                                              <p:tn val="12"/>
                                            </p:cond>
                                          </p:stCondLst>
                                          <p:endCondLst>
                                            <p:cond evt="onStopAudio" delay="0">
                                              <p:tgtEl>
                                                <p:sldTgt/>
                                              </p:tgtEl>
                                            </p:cond>
                                          </p:endCondLst>
                                        </p:cTn>
                                        <p:tgtEl>
                                          <p:sndTgt r:embed="rId2" name="breeze.wav"/>
                                        </p:tgtEl>
                                      </p:cMediaNode>
                                    </p:audio>
                                  </p:subTnLst>
                                </p:cTn>
                              </p:par>
                              <p:par>
                                <p:cTn id="15" presetID="2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subTnLst>
                                    <p:audio>
                                      <p:cMediaNode>
                                        <p:cTn display="0" masterRel="sameClick">
                                          <p:stCondLst>
                                            <p:cond evt="begin" delay="0">
                                              <p:tn val="15"/>
                                            </p:cond>
                                          </p:stCondLst>
                                          <p:endCondLst>
                                            <p:cond evt="onStopAudio" delay="0">
                                              <p:tgtEl>
                                                <p:sldTgt/>
                                              </p:tgtEl>
                                            </p:cond>
                                          </p:endCondLst>
                                        </p:cTn>
                                        <p:tgtEl>
                                          <p:sndTgt r:embed="rId2" name="breeze.wav"/>
                                        </p:tgtEl>
                                      </p:cMediaNode>
                                    </p:audio>
                                  </p:subTnLst>
                                </p:cTn>
                              </p:par>
                              <p:par>
                                <p:cTn id="18" presetID="10"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8" presetClass="entr" presetSubtype="12"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trips(downLeft)">
                                      <p:cBhvr>
                                        <p:cTn id="23" dur="500"/>
                                        <p:tgtEl>
                                          <p:spTgt spid="5"/>
                                        </p:tgtEl>
                                      </p:cBhvr>
                                    </p:animEffect>
                                  </p:childTnLst>
                                </p:cTn>
                              </p:par>
                              <p:par>
                                <p:cTn id="24" presetID="18" presetClass="entr" presetSubtype="12"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Left)">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8" presetClass="entr" presetSubtype="12"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strips(downLeft)">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9DFD8-274A-A64F-6AE2-1477CDE603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FDC22E-6DB1-EB44-153C-3641F5CB4459}"/>
              </a:ext>
            </a:extLst>
          </p:cNvPr>
          <p:cNvSpPr>
            <a:spLocks noGrp="1"/>
          </p:cNvSpPr>
          <p:nvPr>
            <p:ph type="title"/>
          </p:nvPr>
        </p:nvSpPr>
        <p:spPr/>
        <p:txBody>
          <a:bodyPr/>
          <a:lstStyle/>
          <a:p>
            <a:r>
              <a:rPr lang="en-US" b="1" dirty="0"/>
              <a:t>RJ-45 Connection</a:t>
            </a:r>
          </a:p>
        </p:txBody>
      </p:sp>
      <p:sp>
        <p:nvSpPr>
          <p:cNvPr id="4" name="Text Placeholder 3">
            <a:extLst>
              <a:ext uri="{FF2B5EF4-FFF2-40B4-BE49-F238E27FC236}">
                <a16:creationId xmlns:a16="http://schemas.microsoft.com/office/drawing/2014/main" id="{05C6C9D7-B4F3-594B-E2D3-4122437849F3}"/>
              </a:ext>
            </a:extLst>
          </p:cNvPr>
          <p:cNvSpPr>
            <a:spLocks noGrp="1"/>
          </p:cNvSpPr>
          <p:nvPr>
            <p:ph type="body" sz="half" idx="2"/>
          </p:nvPr>
        </p:nvSpPr>
        <p:spPr/>
        <p:txBody>
          <a:bodyPr/>
          <a:lstStyle/>
          <a:p>
            <a:r>
              <a:rPr lang="en-AU" dirty="0">
                <a:solidFill>
                  <a:schemeClr val="bg2">
                    <a:lumMod val="75000"/>
                  </a:schemeClr>
                </a:solidFill>
              </a:rPr>
              <a:t>The eight-pin RJ45 connector is a standardised interface which often connects a computer to a Local Area Network (LAN)</a:t>
            </a:r>
          </a:p>
        </p:txBody>
      </p:sp>
      <p:pic>
        <p:nvPicPr>
          <p:cNvPr id="12" name="Picture 11" descr="A close-up of a cable&#10;&#10;AI-generated content may be incorrect.">
            <a:extLst>
              <a:ext uri="{FF2B5EF4-FFF2-40B4-BE49-F238E27FC236}">
                <a16:creationId xmlns:a16="http://schemas.microsoft.com/office/drawing/2014/main" id="{5B8E17AF-A3B3-D215-DACA-C9041CC66031}"/>
              </a:ext>
            </a:extLst>
          </p:cNvPr>
          <p:cNvPicPr>
            <a:picLocks noChangeAspect="1"/>
          </p:cNvPicPr>
          <p:nvPr/>
        </p:nvPicPr>
        <p:blipFill>
          <a:blip r:embed="rId2"/>
          <a:stretch>
            <a:fillRect/>
          </a:stretch>
        </p:blipFill>
        <p:spPr>
          <a:xfrm>
            <a:off x="9207500" y="1540279"/>
            <a:ext cx="2984500" cy="2247900"/>
          </a:xfrm>
          <a:prstGeom prst="rect">
            <a:avLst/>
          </a:prstGeom>
        </p:spPr>
      </p:pic>
      <p:sp>
        <p:nvSpPr>
          <p:cNvPr id="15" name="TextBox 14">
            <a:extLst>
              <a:ext uri="{FF2B5EF4-FFF2-40B4-BE49-F238E27FC236}">
                <a16:creationId xmlns:a16="http://schemas.microsoft.com/office/drawing/2014/main" id="{8F74FE9D-61E9-2184-6486-E9FF728AF60E}"/>
              </a:ext>
            </a:extLst>
          </p:cNvPr>
          <p:cNvSpPr txBox="1"/>
          <p:nvPr/>
        </p:nvSpPr>
        <p:spPr>
          <a:xfrm>
            <a:off x="7050568" y="2309152"/>
            <a:ext cx="1478290"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8 Teeth Pins</a:t>
            </a:r>
          </a:p>
        </p:txBody>
      </p:sp>
      <p:cxnSp>
        <p:nvCxnSpPr>
          <p:cNvPr id="16" name="Straight Connector 15">
            <a:extLst>
              <a:ext uri="{FF2B5EF4-FFF2-40B4-BE49-F238E27FC236}">
                <a16:creationId xmlns:a16="http://schemas.microsoft.com/office/drawing/2014/main" id="{D0F18AA3-DE5C-4D63-D2AC-CDE489646CD9}"/>
              </a:ext>
            </a:extLst>
          </p:cNvPr>
          <p:cNvCxnSpPr>
            <a:cxnSpLocks/>
          </p:cNvCxnSpPr>
          <p:nvPr/>
        </p:nvCxnSpPr>
        <p:spPr>
          <a:xfrm flipH="1" flipV="1">
            <a:off x="8528858" y="2493818"/>
            <a:ext cx="1263535" cy="515389"/>
          </a:xfrm>
          <a:prstGeom prst="line">
            <a:avLst/>
          </a:prstGeom>
        </p:spPr>
        <p:style>
          <a:lnRef idx="2">
            <a:schemeClr val="dk1"/>
          </a:lnRef>
          <a:fillRef idx="0">
            <a:schemeClr val="dk1"/>
          </a:fillRef>
          <a:effectRef idx="1">
            <a:schemeClr val="dk1"/>
          </a:effectRef>
          <a:fontRef idx="minor">
            <a:schemeClr val="tx1"/>
          </a:fontRef>
        </p:style>
      </p:cxnSp>
      <p:sp>
        <p:nvSpPr>
          <p:cNvPr id="19" name="TextBox 18">
            <a:extLst>
              <a:ext uri="{FF2B5EF4-FFF2-40B4-BE49-F238E27FC236}">
                <a16:creationId xmlns:a16="http://schemas.microsoft.com/office/drawing/2014/main" id="{88895296-B79B-A6F7-4ABF-A4E7D974752E}"/>
              </a:ext>
            </a:extLst>
          </p:cNvPr>
          <p:cNvSpPr txBox="1"/>
          <p:nvPr/>
        </p:nvSpPr>
        <p:spPr>
          <a:xfrm>
            <a:off x="7003196" y="1283752"/>
            <a:ext cx="1895071"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Connection Clip</a:t>
            </a:r>
          </a:p>
        </p:txBody>
      </p:sp>
      <p:cxnSp>
        <p:nvCxnSpPr>
          <p:cNvPr id="20" name="Straight Connector 19">
            <a:extLst>
              <a:ext uri="{FF2B5EF4-FFF2-40B4-BE49-F238E27FC236}">
                <a16:creationId xmlns:a16="http://schemas.microsoft.com/office/drawing/2014/main" id="{5EE5C49B-6884-1491-6986-8384CE6A7104}"/>
              </a:ext>
            </a:extLst>
          </p:cNvPr>
          <p:cNvCxnSpPr>
            <a:cxnSpLocks/>
          </p:cNvCxnSpPr>
          <p:nvPr/>
        </p:nvCxnSpPr>
        <p:spPr>
          <a:xfrm flipH="1" flipV="1">
            <a:off x="8898267" y="1451155"/>
            <a:ext cx="1263535" cy="515389"/>
          </a:xfrm>
          <a:prstGeom prst="line">
            <a:avLst/>
          </a:prstGeom>
        </p:spPr>
        <p:style>
          <a:lnRef idx="2">
            <a:schemeClr val="dk1"/>
          </a:lnRef>
          <a:fillRef idx="0">
            <a:schemeClr val="dk1"/>
          </a:fillRef>
          <a:effectRef idx="1">
            <a:schemeClr val="dk1"/>
          </a:effectRef>
          <a:fontRef idx="minor">
            <a:schemeClr val="tx1"/>
          </a:fontRef>
        </p:style>
      </p:cxnSp>
      <p:sp>
        <p:nvSpPr>
          <p:cNvPr id="21" name="TextBox 20">
            <a:extLst>
              <a:ext uri="{FF2B5EF4-FFF2-40B4-BE49-F238E27FC236}">
                <a16:creationId xmlns:a16="http://schemas.microsoft.com/office/drawing/2014/main" id="{484B431E-7E70-15E4-3501-330B2F9C10CB}"/>
              </a:ext>
            </a:extLst>
          </p:cNvPr>
          <p:cNvSpPr txBox="1"/>
          <p:nvPr/>
        </p:nvSpPr>
        <p:spPr>
          <a:xfrm>
            <a:off x="6230547" y="1898787"/>
            <a:ext cx="2196435"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Connection Holder</a:t>
            </a:r>
          </a:p>
        </p:txBody>
      </p:sp>
      <p:cxnSp>
        <p:nvCxnSpPr>
          <p:cNvPr id="22" name="Straight Connector 21">
            <a:extLst>
              <a:ext uri="{FF2B5EF4-FFF2-40B4-BE49-F238E27FC236}">
                <a16:creationId xmlns:a16="http://schemas.microsoft.com/office/drawing/2014/main" id="{A1BE458B-7AFE-AAAE-810C-D7499664A889}"/>
              </a:ext>
            </a:extLst>
          </p:cNvPr>
          <p:cNvCxnSpPr>
            <a:cxnSpLocks/>
          </p:cNvCxnSpPr>
          <p:nvPr/>
        </p:nvCxnSpPr>
        <p:spPr>
          <a:xfrm flipH="1" flipV="1">
            <a:off x="8426982" y="2122062"/>
            <a:ext cx="1263535" cy="515389"/>
          </a:xfrm>
          <a:prstGeom prst="line">
            <a:avLst/>
          </a:prstGeom>
        </p:spPr>
        <p:style>
          <a:lnRef idx="2">
            <a:schemeClr val="dk1"/>
          </a:lnRef>
          <a:fillRef idx="0">
            <a:schemeClr val="dk1"/>
          </a:fillRef>
          <a:effectRef idx="1">
            <a:schemeClr val="dk1"/>
          </a:effectRef>
          <a:fontRef idx="minor">
            <a:schemeClr val="tx1"/>
          </a:fontRef>
        </p:style>
      </p:cxnSp>
      <p:sp>
        <p:nvSpPr>
          <p:cNvPr id="5" name="Footer Placeholder 4">
            <a:extLst>
              <a:ext uri="{FF2B5EF4-FFF2-40B4-BE49-F238E27FC236}">
                <a16:creationId xmlns:a16="http://schemas.microsoft.com/office/drawing/2014/main" id="{27075278-B02D-1BBC-A4DA-AAD9B25C7163}"/>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702289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22" presetClass="entr" presetSubtype="4"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par>
                                <p:cTn id="17" presetID="22" presetClass="entr" presetSubtype="4"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Effect transition="in" filter="fade">
                                      <p:cBhvr>
                                        <p:cTn id="3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15" grpId="0"/>
      <p:bldP spid="19"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77E61-1E88-8C56-2B48-782D8E979B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4EA79C-DF58-009D-5217-94A5A01C89B0}"/>
              </a:ext>
            </a:extLst>
          </p:cNvPr>
          <p:cNvSpPr>
            <a:spLocks noGrp="1"/>
          </p:cNvSpPr>
          <p:nvPr>
            <p:ph type="title"/>
          </p:nvPr>
        </p:nvSpPr>
        <p:spPr/>
        <p:txBody>
          <a:bodyPr/>
          <a:lstStyle/>
          <a:p>
            <a:r>
              <a:rPr lang="en-US" b="1" dirty="0"/>
              <a:t>RJ-11 Connection</a:t>
            </a:r>
          </a:p>
        </p:txBody>
      </p:sp>
      <p:sp>
        <p:nvSpPr>
          <p:cNvPr id="4" name="Text Placeholder 3">
            <a:extLst>
              <a:ext uri="{FF2B5EF4-FFF2-40B4-BE49-F238E27FC236}">
                <a16:creationId xmlns:a16="http://schemas.microsoft.com/office/drawing/2014/main" id="{13E40C16-8CA2-D83F-CDBB-9777E65AB531}"/>
              </a:ext>
            </a:extLst>
          </p:cNvPr>
          <p:cNvSpPr>
            <a:spLocks noGrp="1"/>
          </p:cNvSpPr>
          <p:nvPr>
            <p:ph type="body" sz="half" idx="2"/>
          </p:nvPr>
        </p:nvSpPr>
        <p:spPr/>
        <p:txBody>
          <a:bodyPr/>
          <a:lstStyle/>
          <a:p>
            <a:r>
              <a:rPr lang="en-AU" dirty="0">
                <a:solidFill>
                  <a:schemeClr val="bg2">
                    <a:lumMod val="75000"/>
                  </a:schemeClr>
                </a:solidFill>
              </a:rPr>
              <a:t>The registered jack 11 (RJ11) is a type of connector commonly used for telephone cables. It has four or six pins and is used to connect phones, modems, and other telecommunication devices to a wall jack or other phone line.</a:t>
            </a:r>
          </a:p>
        </p:txBody>
      </p:sp>
      <p:pic>
        <p:nvPicPr>
          <p:cNvPr id="14" name="Picture 13" descr="Close-up of a blue cable&#10;&#10;AI-generated content may be incorrect.">
            <a:extLst>
              <a:ext uri="{FF2B5EF4-FFF2-40B4-BE49-F238E27FC236}">
                <a16:creationId xmlns:a16="http://schemas.microsoft.com/office/drawing/2014/main" id="{FAA75123-6C51-5D1D-C6FA-E05B636727D9}"/>
              </a:ext>
            </a:extLst>
          </p:cNvPr>
          <p:cNvPicPr>
            <a:picLocks noChangeAspect="1"/>
          </p:cNvPicPr>
          <p:nvPr/>
        </p:nvPicPr>
        <p:blipFill>
          <a:blip r:embed="rId2"/>
          <a:stretch>
            <a:fillRect/>
          </a:stretch>
        </p:blipFill>
        <p:spPr>
          <a:xfrm>
            <a:off x="9251835" y="1232694"/>
            <a:ext cx="2984500" cy="2730500"/>
          </a:xfrm>
          <a:prstGeom prst="rect">
            <a:avLst/>
          </a:prstGeom>
        </p:spPr>
      </p:pic>
      <p:sp>
        <p:nvSpPr>
          <p:cNvPr id="15" name="TextBox 14">
            <a:extLst>
              <a:ext uri="{FF2B5EF4-FFF2-40B4-BE49-F238E27FC236}">
                <a16:creationId xmlns:a16="http://schemas.microsoft.com/office/drawing/2014/main" id="{CA09B194-7D92-C6ED-F070-DA4D4810664D}"/>
              </a:ext>
            </a:extLst>
          </p:cNvPr>
          <p:cNvSpPr txBox="1"/>
          <p:nvPr/>
        </p:nvSpPr>
        <p:spPr>
          <a:xfrm>
            <a:off x="7003196" y="1283752"/>
            <a:ext cx="1895071"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Connection Clip</a:t>
            </a:r>
          </a:p>
        </p:txBody>
      </p:sp>
      <p:cxnSp>
        <p:nvCxnSpPr>
          <p:cNvPr id="16" name="Straight Connector 15">
            <a:extLst>
              <a:ext uri="{FF2B5EF4-FFF2-40B4-BE49-F238E27FC236}">
                <a16:creationId xmlns:a16="http://schemas.microsoft.com/office/drawing/2014/main" id="{FF4DD6CB-D346-64A6-D276-63A59C3A5F21}"/>
              </a:ext>
            </a:extLst>
          </p:cNvPr>
          <p:cNvCxnSpPr>
            <a:cxnSpLocks/>
          </p:cNvCxnSpPr>
          <p:nvPr/>
        </p:nvCxnSpPr>
        <p:spPr>
          <a:xfrm flipH="1" flipV="1">
            <a:off x="8898267" y="1451155"/>
            <a:ext cx="1263535" cy="515389"/>
          </a:xfrm>
          <a:prstGeom prst="line">
            <a:avLst/>
          </a:prstGeom>
        </p:spPr>
        <p:style>
          <a:lnRef idx="2">
            <a:schemeClr val="dk1"/>
          </a:lnRef>
          <a:fillRef idx="0">
            <a:schemeClr val="dk1"/>
          </a:fillRef>
          <a:effectRef idx="1">
            <a:schemeClr val="dk1"/>
          </a:effectRef>
          <a:fontRef idx="minor">
            <a:schemeClr val="tx1"/>
          </a:fontRef>
        </p:style>
      </p:cxnSp>
      <p:sp>
        <p:nvSpPr>
          <p:cNvPr id="17" name="TextBox 16">
            <a:extLst>
              <a:ext uri="{FF2B5EF4-FFF2-40B4-BE49-F238E27FC236}">
                <a16:creationId xmlns:a16="http://schemas.microsoft.com/office/drawing/2014/main" id="{90CF6B73-B516-C83A-B696-A483CFDCE130}"/>
              </a:ext>
            </a:extLst>
          </p:cNvPr>
          <p:cNvSpPr txBox="1"/>
          <p:nvPr/>
        </p:nvSpPr>
        <p:spPr>
          <a:xfrm>
            <a:off x="6230547" y="1898787"/>
            <a:ext cx="2196435"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Connection Holder</a:t>
            </a:r>
          </a:p>
        </p:txBody>
      </p:sp>
      <p:cxnSp>
        <p:nvCxnSpPr>
          <p:cNvPr id="18" name="Straight Connector 17">
            <a:extLst>
              <a:ext uri="{FF2B5EF4-FFF2-40B4-BE49-F238E27FC236}">
                <a16:creationId xmlns:a16="http://schemas.microsoft.com/office/drawing/2014/main" id="{6A76852E-D200-42DD-9FC3-CE7CD11EFBF9}"/>
              </a:ext>
            </a:extLst>
          </p:cNvPr>
          <p:cNvCxnSpPr>
            <a:cxnSpLocks/>
          </p:cNvCxnSpPr>
          <p:nvPr/>
        </p:nvCxnSpPr>
        <p:spPr>
          <a:xfrm flipH="1" flipV="1">
            <a:off x="8426982" y="2122062"/>
            <a:ext cx="1263535" cy="515389"/>
          </a:xfrm>
          <a:prstGeom prst="line">
            <a:avLst/>
          </a:prstGeom>
        </p:spPr>
        <p:style>
          <a:lnRef idx="2">
            <a:schemeClr val="dk1"/>
          </a:lnRef>
          <a:fillRef idx="0">
            <a:schemeClr val="dk1"/>
          </a:fillRef>
          <a:effectRef idx="1">
            <a:schemeClr val="dk1"/>
          </a:effectRef>
          <a:fontRef idx="minor">
            <a:schemeClr val="tx1"/>
          </a:fontRef>
        </p:style>
      </p:cxnSp>
      <p:sp>
        <p:nvSpPr>
          <p:cNvPr id="19" name="TextBox 18">
            <a:extLst>
              <a:ext uri="{FF2B5EF4-FFF2-40B4-BE49-F238E27FC236}">
                <a16:creationId xmlns:a16="http://schemas.microsoft.com/office/drawing/2014/main" id="{364E6A88-4CC5-9411-D246-045A6BD0C1F0}"/>
              </a:ext>
            </a:extLst>
          </p:cNvPr>
          <p:cNvSpPr txBox="1"/>
          <p:nvPr/>
        </p:nvSpPr>
        <p:spPr>
          <a:xfrm>
            <a:off x="7044156" y="2359558"/>
            <a:ext cx="148470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4 Teeth Pins</a:t>
            </a:r>
          </a:p>
        </p:txBody>
      </p:sp>
      <p:cxnSp>
        <p:nvCxnSpPr>
          <p:cNvPr id="20" name="Straight Connector 19">
            <a:extLst>
              <a:ext uri="{FF2B5EF4-FFF2-40B4-BE49-F238E27FC236}">
                <a16:creationId xmlns:a16="http://schemas.microsoft.com/office/drawing/2014/main" id="{9E45BCF6-1BE4-8250-9007-B56BC5E07479}"/>
              </a:ext>
            </a:extLst>
          </p:cNvPr>
          <p:cNvCxnSpPr>
            <a:cxnSpLocks/>
          </p:cNvCxnSpPr>
          <p:nvPr/>
        </p:nvCxnSpPr>
        <p:spPr>
          <a:xfrm flipH="1" flipV="1">
            <a:off x="8528858" y="2493818"/>
            <a:ext cx="1263535" cy="515389"/>
          </a:xfrm>
          <a:prstGeom prst="line">
            <a:avLst/>
          </a:prstGeom>
        </p:spPr>
        <p:style>
          <a:lnRef idx="2">
            <a:schemeClr val="dk1"/>
          </a:lnRef>
          <a:fillRef idx="0">
            <a:schemeClr val="dk1"/>
          </a:fillRef>
          <a:effectRef idx="1">
            <a:schemeClr val="dk1"/>
          </a:effectRef>
          <a:fontRef idx="minor">
            <a:schemeClr val="tx1"/>
          </a:fontRef>
        </p:style>
      </p:cxnSp>
      <p:sp>
        <p:nvSpPr>
          <p:cNvPr id="5" name="Footer Placeholder 4">
            <a:extLst>
              <a:ext uri="{FF2B5EF4-FFF2-40B4-BE49-F238E27FC236}">
                <a16:creationId xmlns:a16="http://schemas.microsoft.com/office/drawing/2014/main" id="{DB55B56E-F451-A469-EFD5-C3E8433BB924}"/>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20206609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2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edge">
                                      <p:cBhvr>
                                        <p:cTn id="19" dur="2000"/>
                                        <p:tgtEl>
                                          <p:spTgt spid="16"/>
                                        </p:tgtEl>
                                      </p:cBhvr>
                                    </p:animEffect>
                                  </p:childTnLst>
                                </p:cTn>
                              </p:par>
                              <p:par>
                                <p:cTn id="20" presetID="2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edge">
                                      <p:cBhvr>
                                        <p:cTn id="22" dur="2000"/>
                                        <p:tgtEl>
                                          <p:spTgt spid="18"/>
                                        </p:tgtEl>
                                      </p:cBhvr>
                                    </p:animEffect>
                                  </p:childTnLst>
                                </p:cTn>
                              </p:par>
                              <p:par>
                                <p:cTn id="23" presetID="20"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edge">
                                      <p:cBhvr>
                                        <p:cTn id="25" dur="20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fade">
                                      <p:cBhvr>
                                        <p:cTn id="28" dur="500"/>
                                        <p:tgtEl>
                                          <p:spTgt spid="4">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15" grpId="0"/>
      <p:bldP spid="17"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591B2-FE0F-0E3F-CDE2-4124C745DD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32D61C-0A7D-0626-C545-CD8541A48E1F}"/>
              </a:ext>
            </a:extLst>
          </p:cNvPr>
          <p:cNvSpPr>
            <a:spLocks noGrp="1"/>
          </p:cNvSpPr>
          <p:nvPr>
            <p:ph type="title"/>
          </p:nvPr>
        </p:nvSpPr>
        <p:spPr/>
        <p:txBody>
          <a:bodyPr/>
          <a:lstStyle/>
          <a:p>
            <a:r>
              <a:rPr lang="en-US" b="1" dirty="0"/>
              <a:t>Metal Vs Plastic</a:t>
            </a:r>
          </a:p>
        </p:txBody>
      </p:sp>
      <p:sp>
        <p:nvSpPr>
          <p:cNvPr id="4" name="Text Placeholder 3">
            <a:extLst>
              <a:ext uri="{FF2B5EF4-FFF2-40B4-BE49-F238E27FC236}">
                <a16:creationId xmlns:a16="http://schemas.microsoft.com/office/drawing/2014/main" id="{3C8D6144-2229-ED52-39C8-D916701A96ED}"/>
              </a:ext>
            </a:extLst>
          </p:cNvPr>
          <p:cNvSpPr>
            <a:spLocks noGrp="1"/>
          </p:cNvSpPr>
          <p:nvPr>
            <p:ph type="body" sz="half" idx="2"/>
          </p:nvPr>
        </p:nvSpPr>
        <p:spPr/>
        <p:txBody>
          <a:bodyPr/>
          <a:lstStyle/>
          <a:p>
            <a:r>
              <a:rPr lang="en-AU" dirty="0">
                <a:solidFill>
                  <a:schemeClr val="bg2">
                    <a:lumMod val="75000"/>
                  </a:schemeClr>
                </a:solidFill>
              </a:rPr>
              <a:t>Ethernet connectors, often RJ45 connectors, can have either plastic or metal housings. Metal housings are more durable and offer protection against electromagnetic interference (EMI), making them ideal for shielded Ethernet cables in noisy environments. Plastic housings are more cost-effective and sufficient for unshielded cables in less demanding situations. </a:t>
            </a:r>
          </a:p>
        </p:txBody>
      </p:sp>
      <p:sp>
        <p:nvSpPr>
          <p:cNvPr id="15" name="TextBox 14">
            <a:extLst>
              <a:ext uri="{FF2B5EF4-FFF2-40B4-BE49-F238E27FC236}">
                <a16:creationId xmlns:a16="http://schemas.microsoft.com/office/drawing/2014/main" id="{1DE4F747-7191-EE33-A4A6-0A760DE97DCF}"/>
              </a:ext>
            </a:extLst>
          </p:cNvPr>
          <p:cNvSpPr txBox="1"/>
          <p:nvPr/>
        </p:nvSpPr>
        <p:spPr>
          <a:xfrm>
            <a:off x="7791312" y="1077087"/>
            <a:ext cx="1713931"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Grounded Clip</a:t>
            </a:r>
          </a:p>
        </p:txBody>
      </p:sp>
      <p:cxnSp>
        <p:nvCxnSpPr>
          <p:cNvPr id="16" name="Straight Connector 15">
            <a:extLst>
              <a:ext uri="{FF2B5EF4-FFF2-40B4-BE49-F238E27FC236}">
                <a16:creationId xmlns:a16="http://schemas.microsoft.com/office/drawing/2014/main" id="{DA07EC47-B4E6-42E8-E66A-BB4B8BB7D39C}"/>
              </a:ext>
            </a:extLst>
          </p:cNvPr>
          <p:cNvCxnSpPr>
            <a:cxnSpLocks/>
          </p:cNvCxnSpPr>
          <p:nvPr/>
        </p:nvCxnSpPr>
        <p:spPr>
          <a:xfrm flipH="1" flipV="1">
            <a:off x="9505243" y="1257300"/>
            <a:ext cx="918916" cy="690847"/>
          </a:xfrm>
          <a:prstGeom prst="line">
            <a:avLst/>
          </a:prstGeom>
        </p:spPr>
        <p:style>
          <a:lnRef idx="2">
            <a:schemeClr val="dk1"/>
          </a:lnRef>
          <a:fillRef idx="0">
            <a:schemeClr val="dk1"/>
          </a:fillRef>
          <a:effectRef idx="1">
            <a:schemeClr val="dk1"/>
          </a:effectRef>
          <a:fontRef idx="minor">
            <a:schemeClr val="tx1"/>
          </a:fontRef>
        </p:style>
      </p:cxnSp>
      <p:sp>
        <p:nvSpPr>
          <p:cNvPr id="17" name="TextBox 16">
            <a:extLst>
              <a:ext uri="{FF2B5EF4-FFF2-40B4-BE49-F238E27FC236}">
                <a16:creationId xmlns:a16="http://schemas.microsoft.com/office/drawing/2014/main" id="{C8DAB91E-D901-528D-D496-BF60BCD8D35B}"/>
              </a:ext>
            </a:extLst>
          </p:cNvPr>
          <p:cNvSpPr txBox="1"/>
          <p:nvPr/>
        </p:nvSpPr>
        <p:spPr>
          <a:xfrm>
            <a:off x="7983312" y="3417002"/>
            <a:ext cx="1778051"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Non Grounded </a:t>
            </a:r>
          </a:p>
        </p:txBody>
      </p:sp>
      <p:sp>
        <p:nvSpPr>
          <p:cNvPr id="19" name="TextBox 18">
            <a:extLst>
              <a:ext uri="{FF2B5EF4-FFF2-40B4-BE49-F238E27FC236}">
                <a16:creationId xmlns:a16="http://schemas.microsoft.com/office/drawing/2014/main" id="{DA47E391-3C36-F5C8-E960-E57B24346EA3}"/>
              </a:ext>
            </a:extLst>
          </p:cNvPr>
          <p:cNvSpPr txBox="1"/>
          <p:nvPr/>
        </p:nvSpPr>
        <p:spPr>
          <a:xfrm>
            <a:off x="7445625" y="4039753"/>
            <a:ext cx="1869423"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Basic Cable Use</a:t>
            </a:r>
          </a:p>
        </p:txBody>
      </p:sp>
      <p:pic>
        <p:nvPicPr>
          <p:cNvPr id="3" name="Picture 2" descr="A close-up of several cables&#10;&#10;AI-generated content may be incorrect.">
            <a:extLst>
              <a:ext uri="{FF2B5EF4-FFF2-40B4-BE49-F238E27FC236}">
                <a16:creationId xmlns:a16="http://schemas.microsoft.com/office/drawing/2014/main" id="{A7DF9494-C262-85AC-4D3C-9539D35DEBC7}"/>
              </a:ext>
            </a:extLst>
          </p:cNvPr>
          <p:cNvPicPr>
            <a:picLocks noChangeAspect="1"/>
          </p:cNvPicPr>
          <p:nvPr/>
        </p:nvPicPr>
        <p:blipFill>
          <a:blip r:embed="rId2"/>
          <a:srcRect l="52016" t="9294" r="5247" b="8405"/>
          <a:stretch>
            <a:fillRect/>
          </a:stretch>
        </p:blipFill>
        <p:spPr>
          <a:xfrm rot="5400000">
            <a:off x="10117754" y="1150309"/>
            <a:ext cx="2563968" cy="1632468"/>
          </a:xfrm>
          <a:prstGeom prst="rect">
            <a:avLst/>
          </a:prstGeom>
        </p:spPr>
      </p:pic>
      <p:pic>
        <p:nvPicPr>
          <p:cNvPr id="5" name="Picture 4" descr="A close-up of several cables&#10;&#10;AI-generated content may be incorrect.">
            <a:extLst>
              <a:ext uri="{FF2B5EF4-FFF2-40B4-BE49-F238E27FC236}">
                <a16:creationId xmlns:a16="http://schemas.microsoft.com/office/drawing/2014/main" id="{D471EC3C-927E-35F3-E513-A94D01A36C47}"/>
              </a:ext>
            </a:extLst>
          </p:cNvPr>
          <p:cNvPicPr>
            <a:picLocks noChangeAspect="1"/>
          </p:cNvPicPr>
          <p:nvPr/>
        </p:nvPicPr>
        <p:blipFill>
          <a:blip r:embed="rId2"/>
          <a:srcRect l="4915" t="9294" r="50948" b="8405"/>
          <a:stretch>
            <a:fillRect/>
          </a:stretch>
        </p:blipFill>
        <p:spPr>
          <a:xfrm rot="5400000">
            <a:off x="9866857" y="3566509"/>
            <a:ext cx="2906417" cy="1791812"/>
          </a:xfrm>
          <a:prstGeom prst="rect">
            <a:avLst/>
          </a:prstGeom>
        </p:spPr>
      </p:pic>
      <p:cxnSp>
        <p:nvCxnSpPr>
          <p:cNvPr id="18" name="Straight Connector 17">
            <a:extLst>
              <a:ext uri="{FF2B5EF4-FFF2-40B4-BE49-F238E27FC236}">
                <a16:creationId xmlns:a16="http://schemas.microsoft.com/office/drawing/2014/main" id="{E810D994-D039-1777-5D46-3E29149988E0}"/>
              </a:ext>
            </a:extLst>
          </p:cNvPr>
          <p:cNvCxnSpPr>
            <a:cxnSpLocks/>
          </p:cNvCxnSpPr>
          <p:nvPr/>
        </p:nvCxnSpPr>
        <p:spPr>
          <a:xfrm flipH="1" flipV="1">
            <a:off x="9698435" y="3609474"/>
            <a:ext cx="1070343" cy="353720"/>
          </a:xfrm>
          <a:prstGeom prst="line">
            <a:avLst/>
          </a:prstGeom>
        </p:spPr>
        <p:style>
          <a:lnRef idx="2">
            <a:schemeClr val="dk1"/>
          </a:lnRef>
          <a:fillRef idx="0">
            <a:schemeClr val="dk1"/>
          </a:fillRef>
          <a:effectRef idx="1">
            <a:schemeClr val="dk1"/>
          </a:effectRef>
          <a:fontRef idx="minor">
            <a:schemeClr val="tx1"/>
          </a:fontRef>
        </p:style>
      </p:cxnSp>
      <p:sp>
        <p:nvSpPr>
          <p:cNvPr id="9" name="TextBox 8">
            <a:extLst>
              <a:ext uri="{FF2B5EF4-FFF2-40B4-BE49-F238E27FC236}">
                <a16:creationId xmlns:a16="http://schemas.microsoft.com/office/drawing/2014/main" id="{5C304857-5B92-5254-53FA-F8542E23A683}"/>
              </a:ext>
            </a:extLst>
          </p:cNvPr>
          <p:cNvSpPr txBox="1"/>
          <p:nvPr/>
        </p:nvSpPr>
        <p:spPr>
          <a:xfrm>
            <a:off x="7790269" y="1702800"/>
            <a:ext cx="1701107"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Stronger Case</a:t>
            </a:r>
          </a:p>
        </p:txBody>
      </p:sp>
      <p:cxnSp>
        <p:nvCxnSpPr>
          <p:cNvPr id="10" name="Straight Connector 9">
            <a:extLst>
              <a:ext uri="{FF2B5EF4-FFF2-40B4-BE49-F238E27FC236}">
                <a16:creationId xmlns:a16="http://schemas.microsoft.com/office/drawing/2014/main" id="{390D8BC1-4A7A-9DC8-BC89-34EC04183FC4}"/>
              </a:ext>
            </a:extLst>
          </p:cNvPr>
          <p:cNvCxnSpPr>
            <a:cxnSpLocks/>
          </p:cNvCxnSpPr>
          <p:nvPr/>
        </p:nvCxnSpPr>
        <p:spPr>
          <a:xfrm flipH="1" flipV="1">
            <a:off x="9505243" y="1864292"/>
            <a:ext cx="918916" cy="268961"/>
          </a:xfrm>
          <a:prstGeom prst="line">
            <a:avLst/>
          </a:prstGeom>
        </p:spPr>
        <p:style>
          <a:lnRef idx="2">
            <a:schemeClr val="dk1"/>
          </a:lnRef>
          <a:fillRef idx="0">
            <a:schemeClr val="dk1"/>
          </a:fillRef>
          <a:effectRef idx="1">
            <a:schemeClr val="dk1"/>
          </a:effectRef>
          <a:fontRef idx="minor">
            <a:schemeClr val="tx1"/>
          </a:fontRef>
        </p:style>
      </p:cxnSp>
      <p:cxnSp>
        <p:nvCxnSpPr>
          <p:cNvPr id="13" name="Straight Connector 12">
            <a:extLst>
              <a:ext uri="{FF2B5EF4-FFF2-40B4-BE49-F238E27FC236}">
                <a16:creationId xmlns:a16="http://schemas.microsoft.com/office/drawing/2014/main" id="{B6C7F1D6-8953-083C-640E-E0276FBAF968}"/>
              </a:ext>
            </a:extLst>
          </p:cNvPr>
          <p:cNvCxnSpPr>
            <a:cxnSpLocks/>
          </p:cNvCxnSpPr>
          <p:nvPr/>
        </p:nvCxnSpPr>
        <p:spPr>
          <a:xfrm flipH="1">
            <a:off x="9505243" y="2507437"/>
            <a:ext cx="918916" cy="0"/>
          </a:xfrm>
          <a:prstGeom prst="line">
            <a:avLst/>
          </a:prstGeom>
        </p:spPr>
        <p:style>
          <a:lnRef idx="2">
            <a:schemeClr val="dk1"/>
          </a:lnRef>
          <a:fillRef idx="0">
            <a:schemeClr val="dk1"/>
          </a:fillRef>
          <a:effectRef idx="1">
            <a:schemeClr val="dk1"/>
          </a:effectRef>
          <a:fontRef idx="minor">
            <a:schemeClr val="tx1"/>
          </a:fontRef>
        </p:style>
      </p:cxnSp>
      <p:sp>
        <p:nvSpPr>
          <p:cNvPr id="22" name="TextBox 21">
            <a:extLst>
              <a:ext uri="{FF2B5EF4-FFF2-40B4-BE49-F238E27FC236}">
                <a16:creationId xmlns:a16="http://schemas.microsoft.com/office/drawing/2014/main" id="{4B5D29D3-3DA7-D3D0-A86E-9AF73F07E4FA}"/>
              </a:ext>
            </a:extLst>
          </p:cNvPr>
          <p:cNvSpPr txBox="1"/>
          <p:nvPr/>
        </p:nvSpPr>
        <p:spPr>
          <a:xfrm>
            <a:off x="7126626" y="2386672"/>
            <a:ext cx="2364750"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Advanced Cable Use</a:t>
            </a:r>
          </a:p>
        </p:txBody>
      </p:sp>
      <p:cxnSp>
        <p:nvCxnSpPr>
          <p:cNvPr id="20" name="Straight Connector 19">
            <a:extLst>
              <a:ext uri="{FF2B5EF4-FFF2-40B4-BE49-F238E27FC236}">
                <a16:creationId xmlns:a16="http://schemas.microsoft.com/office/drawing/2014/main" id="{6EF2F800-2758-5CE3-6B21-B07060BE744D}"/>
              </a:ext>
            </a:extLst>
          </p:cNvPr>
          <p:cNvCxnSpPr>
            <a:cxnSpLocks/>
          </p:cNvCxnSpPr>
          <p:nvPr/>
        </p:nvCxnSpPr>
        <p:spPr>
          <a:xfrm flipH="1" flipV="1">
            <a:off x="9315048" y="4222762"/>
            <a:ext cx="1339345" cy="174017"/>
          </a:xfrm>
          <a:prstGeom prst="line">
            <a:avLst/>
          </a:prstGeom>
        </p:spPr>
        <p:style>
          <a:lnRef idx="2">
            <a:schemeClr val="dk1"/>
          </a:lnRef>
          <a:fillRef idx="0">
            <a:schemeClr val="dk1"/>
          </a:fillRef>
          <a:effectRef idx="1">
            <a:schemeClr val="dk1"/>
          </a:effectRef>
          <a:fontRef idx="minor">
            <a:schemeClr val="tx1"/>
          </a:fontRef>
        </p:style>
      </p:cxnSp>
      <p:sp>
        <p:nvSpPr>
          <p:cNvPr id="7" name="Footer Placeholder 6">
            <a:extLst>
              <a:ext uri="{FF2B5EF4-FFF2-40B4-BE49-F238E27FC236}">
                <a16:creationId xmlns:a16="http://schemas.microsoft.com/office/drawing/2014/main" id="{CB0D596C-79B7-7EDF-29A0-909B2C969EC6}"/>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1775263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edge">
                                      <p:cBhvr>
                                        <p:cTn id="7" dur="2000"/>
                                        <p:tgtEl>
                                          <p:spTgt spid="16"/>
                                        </p:tgtEl>
                                      </p:cBhvr>
                                    </p:animEffect>
                                  </p:childTnLst>
                                </p:cTn>
                              </p:par>
                              <p:par>
                                <p:cTn id="8" presetID="2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edge">
                                      <p:cBhvr>
                                        <p:cTn id="10" dur="2000"/>
                                        <p:tgtEl>
                                          <p:spTgt spid="10"/>
                                        </p:tgtEl>
                                      </p:cBhvr>
                                    </p:animEffect>
                                  </p:childTnLst>
                                </p:cTn>
                              </p:par>
                              <p:par>
                                <p:cTn id="11" presetID="2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edge">
                                      <p:cBhvr>
                                        <p:cTn id="13" dur="2000"/>
                                        <p:tgtEl>
                                          <p:spTgt spid="13"/>
                                        </p:tgtEl>
                                      </p:cBhvr>
                                    </p:animEffect>
                                  </p:childTnLst>
                                </p:cTn>
                              </p:par>
                              <p:par>
                                <p:cTn id="14" presetID="2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edge">
                                      <p:cBhvr>
                                        <p:cTn id="16" dur="2000"/>
                                        <p:tgtEl>
                                          <p:spTgt spid="18"/>
                                        </p:tgtEl>
                                      </p:cBhvr>
                                    </p:animEffect>
                                  </p:childTnLst>
                                </p:cTn>
                              </p:par>
                              <p:par>
                                <p:cTn id="17" presetID="20"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edge">
                                      <p:cBhvr>
                                        <p:cTn id="19" dur="20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par>
                                <p:cTn id="38" presetID="10" presetClass="entr" presetSubtype="0"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animEffect transition="in" filter="fade">
                                      <p:cBhvr>
                                        <p:cTn id="43" dur="500"/>
                                        <p:tgtEl>
                                          <p:spTgt spid="4">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15" grpId="0"/>
      <p:bldP spid="17" grpId="0"/>
      <p:bldP spid="19" grpId="0"/>
      <p:bldP spid="9"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3A89D-1FBF-9C63-0AC8-ABEE243BD0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D8EC2B-9B8C-4F04-7E5A-AB43816DF7EF}"/>
              </a:ext>
            </a:extLst>
          </p:cNvPr>
          <p:cNvSpPr>
            <a:spLocks noGrp="1"/>
          </p:cNvSpPr>
          <p:nvPr>
            <p:ph type="title"/>
          </p:nvPr>
        </p:nvSpPr>
        <p:spPr/>
        <p:txBody>
          <a:bodyPr/>
          <a:lstStyle/>
          <a:p>
            <a:r>
              <a:rPr lang="en-US" b="1" dirty="0"/>
              <a:t>COLOR CODE</a:t>
            </a:r>
          </a:p>
        </p:txBody>
      </p:sp>
      <p:sp>
        <p:nvSpPr>
          <p:cNvPr id="4" name="Text Placeholder 3">
            <a:extLst>
              <a:ext uri="{FF2B5EF4-FFF2-40B4-BE49-F238E27FC236}">
                <a16:creationId xmlns:a16="http://schemas.microsoft.com/office/drawing/2014/main" id="{47858B28-D7DA-3F08-3D59-C50320457D7A}"/>
              </a:ext>
            </a:extLst>
          </p:cNvPr>
          <p:cNvSpPr>
            <a:spLocks noGrp="1"/>
          </p:cNvSpPr>
          <p:nvPr>
            <p:ph type="body" sz="half" idx="2"/>
          </p:nvPr>
        </p:nvSpPr>
        <p:spPr/>
        <p:txBody>
          <a:bodyPr/>
          <a:lstStyle/>
          <a:p>
            <a:r>
              <a:rPr lang="en-AU" dirty="0">
                <a:solidFill>
                  <a:schemeClr val="bg2">
                    <a:lumMod val="75000"/>
                  </a:schemeClr>
                </a:solidFill>
              </a:rPr>
              <a:t>Each twisted pair of wires inside an Ethernet cable is color-coded to ensure they are connected to the appropriate pins on the RJ45 connector.</a:t>
            </a:r>
          </a:p>
        </p:txBody>
      </p:sp>
      <p:pic>
        <p:nvPicPr>
          <p:cNvPr id="12" name="Picture 11" descr="Close-up of a cable with multiple colored wires&#10;&#10;AI-generated content may be incorrect.">
            <a:extLst>
              <a:ext uri="{FF2B5EF4-FFF2-40B4-BE49-F238E27FC236}">
                <a16:creationId xmlns:a16="http://schemas.microsoft.com/office/drawing/2014/main" id="{9DF5C4BB-4081-ACAD-55C0-FE7598BFF935}"/>
              </a:ext>
            </a:extLst>
          </p:cNvPr>
          <p:cNvPicPr>
            <a:picLocks noChangeAspect="1"/>
          </p:cNvPicPr>
          <p:nvPr/>
        </p:nvPicPr>
        <p:blipFill>
          <a:blip r:embed="rId2"/>
          <a:stretch>
            <a:fillRect/>
          </a:stretch>
        </p:blipFill>
        <p:spPr>
          <a:xfrm rot="10800000">
            <a:off x="6610350" y="638175"/>
            <a:ext cx="5581650" cy="5581650"/>
          </a:xfrm>
          <a:prstGeom prst="rect">
            <a:avLst/>
          </a:prstGeom>
        </p:spPr>
      </p:pic>
      <p:sp>
        <p:nvSpPr>
          <p:cNvPr id="5" name="Footer Placeholder 4">
            <a:extLst>
              <a:ext uri="{FF2B5EF4-FFF2-40B4-BE49-F238E27FC236}">
                <a16:creationId xmlns:a16="http://schemas.microsoft.com/office/drawing/2014/main" id="{F963A078-821C-DB1E-1426-998239DD06F4}"/>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32211521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500"/>
                                        <p:tgtEl>
                                          <p:spTgt spid="4">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uild="p"/>
      <p:bldP spid="4" grpI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94A72-A408-9A98-6DC8-85CD0F6CAF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959E1B-7471-4B4B-95E1-FCE7F99D9C2F}"/>
              </a:ext>
            </a:extLst>
          </p:cNvPr>
          <p:cNvSpPr>
            <a:spLocks noGrp="1"/>
          </p:cNvSpPr>
          <p:nvPr>
            <p:ph type="title"/>
          </p:nvPr>
        </p:nvSpPr>
        <p:spPr/>
        <p:txBody>
          <a:bodyPr/>
          <a:lstStyle/>
          <a:p>
            <a:r>
              <a:rPr lang="en-US" b="1" dirty="0"/>
              <a:t>T568A</a:t>
            </a:r>
          </a:p>
        </p:txBody>
      </p:sp>
      <p:sp>
        <p:nvSpPr>
          <p:cNvPr id="4" name="Text Placeholder 3">
            <a:extLst>
              <a:ext uri="{FF2B5EF4-FFF2-40B4-BE49-F238E27FC236}">
                <a16:creationId xmlns:a16="http://schemas.microsoft.com/office/drawing/2014/main" id="{0527DBC4-C4D2-345A-AAC1-B8BFE7BCC36F}"/>
              </a:ext>
            </a:extLst>
          </p:cNvPr>
          <p:cNvSpPr>
            <a:spLocks noGrp="1"/>
          </p:cNvSpPr>
          <p:nvPr>
            <p:ph type="body" sz="half" idx="2"/>
          </p:nvPr>
        </p:nvSpPr>
        <p:spPr/>
        <p:txBody>
          <a:bodyPr/>
          <a:lstStyle/>
          <a:p>
            <a:r>
              <a:rPr lang="en-AU" dirty="0">
                <a:solidFill>
                  <a:schemeClr val="bg2">
                    <a:lumMod val="75000"/>
                  </a:schemeClr>
                </a:solidFill>
              </a:rPr>
              <a:t>T568A is the first of the two to be standardized and recognized.</a:t>
            </a:r>
          </a:p>
        </p:txBody>
      </p:sp>
      <p:pic>
        <p:nvPicPr>
          <p:cNvPr id="7" name="Picture 6" descr="A diagram of a computer cable&#10;&#10;AI-generated content may be incorrect.">
            <a:extLst>
              <a:ext uri="{FF2B5EF4-FFF2-40B4-BE49-F238E27FC236}">
                <a16:creationId xmlns:a16="http://schemas.microsoft.com/office/drawing/2014/main" id="{BA0FC279-616C-8AD0-27B5-9F5D7AD0BB86}"/>
              </a:ext>
            </a:extLst>
          </p:cNvPr>
          <p:cNvPicPr>
            <a:picLocks noChangeAspect="1"/>
          </p:cNvPicPr>
          <p:nvPr/>
        </p:nvPicPr>
        <p:blipFill>
          <a:blip r:embed="rId2"/>
          <a:srcRect r="50368"/>
          <a:stretch>
            <a:fillRect/>
          </a:stretch>
        </p:blipFill>
        <p:spPr>
          <a:xfrm>
            <a:off x="7286627" y="1523206"/>
            <a:ext cx="3358588" cy="3811588"/>
          </a:xfrm>
          <a:prstGeom prst="rect">
            <a:avLst/>
          </a:prstGeom>
        </p:spPr>
      </p:pic>
      <p:sp>
        <p:nvSpPr>
          <p:cNvPr id="5" name="Footer Placeholder 4">
            <a:extLst>
              <a:ext uri="{FF2B5EF4-FFF2-40B4-BE49-F238E27FC236}">
                <a16:creationId xmlns:a16="http://schemas.microsoft.com/office/drawing/2014/main" id="{B27CADBE-1503-4EAA-98E3-91F237B5AAA2}"/>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3800238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500"/>
                                        <p:tgtEl>
                                          <p:spTgt spid="4">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uild="p"/>
      <p:bldP spid="4" grpI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A314B-4782-7EED-A249-E95842D8A60B}"/>
              </a:ext>
            </a:extLst>
          </p:cNvPr>
          <p:cNvSpPr>
            <a:spLocks noGrp="1"/>
          </p:cNvSpPr>
          <p:nvPr>
            <p:ph type="title"/>
          </p:nvPr>
        </p:nvSpPr>
        <p:spPr/>
        <p:txBody>
          <a:bodyPr/>
          <a:lstStyle/>
          <a:p>
            <a:r>
              <a:rPr lang="en-US" b="1" dirty="0"/>
              <a:t>CATEGORY 1</a:t>
            </a:r>
          </a:p>
        </p:txBody>
      </p:sp>
      <p:pic>
        <p:nvPicPr>
          <p:cNvPr id="6" name="Content Placeholder 5" descr="A close-up of a cable&#10;&#10;AI-generated content may be incorrect.">
            <a:extLst>
              <a:ext uri="{FF2B5EF4-FFF2-40B4-BE49-F238E27FC236}">
                <a16:creationId xmlns:a16="http://schemas.microsoft.com/office/drawing/2014/main" id="{5027298F-03F8-773C-81FF-2E07DA5309F4}"/>
              </a:ext>
            </a:extLst>
          </p:cNvPr>
          <p:cNvPicPr>
            <a:picLocks noGrp="1" noChangeAspect="1"/>
          </p:cNvPicPr>
          <p:nvPr>
            <p:ph idx="1"/>
          </p:nvPr>
        </p:nvPicPr>
        <p:blipFill>
          <a:blip r:embed="rId3"/>
          <a:srcRect l="14789" t="41423" r="52" b="39725"/>
          <a:stretch/>
        </p:blipFill>
        <p:spPr>
          <a:xfrm rot="5400000">
            <a:off x="6096000" y="3126259"/>
            <a:ext cx="5256212" cy="654910"/>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149C8FFF-73F7-7A3E-F921-0773F984FA4F}"/>
              </a:ext>
            </a:extLst>
          </p:cNvPr>
          <p:cNvSpPr>
            <a:spLocks noGrp="1"/>
          </p:cNvSpPr>
          <p:nvPr>
            <p:ph type="body" sz="half" idx="2"/>
          </p:nvPr>
        </p:nvSpPr>
        <p:spPr/>
        <p:txBody>
          <a:bodyPr/>
          <a:lstStyle/>
          <a:p>
            <a:r>
              <a:rPr lang="en-AU" dirty="0">
                <a:solidFill>
                  <a:schemeClr val="bg2">
                    <a:lumMod val="75000"/>
                  </a:schemeClr>
                </a:solidFill>
              </a:rPr>
              <a:t>Category 1 (Cat 1) cable is an early form of unshielded twisted pair (UTP) wiring, primarily designed for analogue voice communication. It was widely used in telephone systems, commonly referred to as Plain Old Telephone Service (POTS), before the 1980s</a:t>
            </a:r>
            <a:endParaRPr lang="en-US" dirty="0">
              <a:solidFill>
                <a:schemeClr val="bg2">
                  <a:lumMod val="75000"/>
                </a:schemeClr>
              </a:solidFill>
            </a:endParaRPr>
          </a:p>
        </p:txBody>
      </p:sp>
      <p:sp>
        <p:nvSpPr>
          <p:cNvPr id="5" name="TextBox 4">
            <a:extLst>
              <a:ext uri="{FF2B5EF4-FFF2-40B4-BE49-F238E27FC236}">
                <a16:creationId xmlns:a16="http://schemas.microsoft.com/office/drawing/2014/main" id="{B24CD618-56E6-3A31-2114-9CDA2CF065B5}"/>
              </a:ext>
            </a:extLst>
          </p:cNvPr>
          <p:cNvSpPr txBox="1"/>
          <p:nvPr/>
        </p:nvSpPr>
        <p:spPr>
          <a:xfrm>
            <a:off x="9731695" y="1226582"/>
            <a:ext cx="1168910"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2 strands</a:t>
            </a:r>
          </a:p>
        </p:txBody>
      </p:sp>
      <p:cxnSp>
        <p:nvCxnSpPr>
          <p:cNvPr id="8" name="Straight Connector 7">
            <a:extLst>
              <a:ext uri="{FF2B5EF4-FFF2-40B4-BE49-F238E27FC236}">
                <a16:creationId xmlns:a16="http://schemas.microsoft.com/office/drawing/2014/main" id="{D63AC343-A14E-C193-9414-1EC12857361A}"/>
              </a:ext>
            </a:extLst>
          </p:cNvPr>
          <p:cNvCxnSpPr>
            <a:cxnSpLocks/>
          </p:cNvCxnSpPr>
          <p:nvPr/>
        </p:nvCxnSpPr>
        <p:spPr>
          <a:xfrm flipH="1">
            <a:off x="8926551" y="1411248"/>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7" name="Footer Placeholder 6">
            <a:extLst>
              <a:ext uri="{FF2B5EF4-FFF2-40B4-BE49-F238E27FC236}">
                <a16:creationId xmlns:a16="http://schemas.microsoft.com/office/drawing/2014/main" id="{A3B750F6-8413-E52D-E2DC-2B6A2FA46435}"/>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246249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8" presetClass="entr" presetSubtype="12"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subTnLst>
                                    <p:audio>
                                      <p:cMediaNode>
                                        <p:cTn display="0" masterRel="sameClick">
                                          <p:stCondLst>
                                            <p:cond evt="begin" delay="0">
                                              <p:tn val="20"/>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4072A-0B1C-BD36-FB53-9F73144DC4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9F0080-CB55-86F4-6043-C94BE4993C0B}"/>
              </a:ext>
            </a:extLst>
          </p:cNvPr>
          <p:cNvSpPr>
            <a:spLocks noGrp="1"/>
          </p:cNvSpPr>
          <p:nvPr>
            <p:ph type="title"/>
          </p:nvPr>
        </p:nvSpPr>
        <p:spPr/>
        <p:txBody>
          <a:bodyPr/>
          <a:lstStyle/>
          <a:p>
            <a:r>
              <a:rPr lang="en-US" b="1" dirty="0"/>
              <a:t>TRANSMITTING COLORS </a:t>
            </a:r>
          </a:p>
        </p:txBody>
      </p:sp>
      <p:sp>
        <p:nvSpPr>
          <p:cNvPr id="4" name="Text Placeholder 3">
            <a:extLst>
              <a:ext uri="{FF2B5EF4-FFF2-40B4-BE49-F238E27FC236}">
                <a16:creationId xmlns:a16="http://schemas.microsoft.com/office/drawing/2014/main" id="{4520A3A3-8B8E-F401-ACB7-C1BE4B689E54}"/>
              </a:ext>
            </a:extLst>
          </p:cNvPr>
          <p:cNvSpPr>
            <a:spLocks noGrp="1"/>
          </p:cNvSpPr>
          <p:nvPr>
            <p:ph type="body" sz="half" idx="2"/>
          </p:nvPr>
        </p:nvSpPr>
        <p:spPr/>
        <p:txBody>
          <a:bodyPr/>
          <a:lstStyle/>
          <a:p>
            <a:r>
              <a:rPr lang="en-AU" dirty="0">
                <a:solidFill>
                  <a:schemeClr val="bg2">
                    <a:lumMod val="75000"/>
                  </a:schemeClr>
                </a:solidFill>
              </a:rPr>
              <a:t>What each wire inside oof Ethernet is used for.</a:t>
            </a:r>
          </a:p>
        </p:txBody>
      </p:sp>
      <p:sp>
        <p:nvSpPr>
          <p:cNvPr id="5" name="Footer Placeholder 4">
            <a:extLst>
              <a:ext uri="{FF2B5EF4-FFF2-40B4-BE49-F238E27FC236}">
                <a16:creationId xmlns:a16="http://schemas.microsoft.com/office/drawing/2014/main" id="{3D777953-1638-47BD-0ECC-415936D0ED2F}"/>
              </a:ext>
            </a:extLst>
          </p:cNvPr>
          <p:cNvSpPr>
            <a:spLocks noGrp="1"/>
          </p:cNvSpPr>
          <p:nvPr>
            <p:ph type="ftr" sz="quarter" idx="11"/>
          </p:nvPr>
        </p:nvSpPr>
        <p:spPr/>
        <p:txBody>
          <a:bodyPr/>
          <a:lstStyle/>
          <a:p>
            <a:r>
              <a:rPr lang="en-US"/>
              <a:t>Archie Scott-Graham (Canberra, ACT)</a:t>
            </a:r>
          </a:p>
        </p:txBody>
      </p:sp>
      <p:pic>
        <p:nvPicPr>
          <p:cNvPr id="1026" name="Picture 2" descr="Ethernet Cables - RJ45/Colors &amp; Crossover - Advantech">
            <a:extLst>
              <a:ext uri="{FF2B5EF4-FFF2-40B4-BE49-F238E27FC236}">
                <a16:creationId xmlns:a16="http://schemas.microsoft.com/office/drawing/2014/main" id="{E303DC29-3943-1DD8-4D55-4AD7340EE6C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145" b="30139"/>
          <a:stretch>
            <a:fillRect/>
          </a:stretch>
        </p:blipFill>
        <p:spPr bwMode="auto">
          <a:xfrm>
            <a:off x="5243512" y="1066800"/>
            <a:ext cx="6108700" cy="4301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76444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500"/>
                                        <p:tgtEl>
                                          <p:spTgt spid="4">
                                            <p:txEl>
                                              <p:pRg st="0" end="0"/>
                                            </p:txEl>
                                          </p:spTgt>
                                        </p:tgtEl>
                                      </p:cBhvr>
                                    </p:animEffect>
                                  </p:childTnLst>
                                </p:cTn>
                              </p:par>
                              <p:par>
                                <p:cTn id="17" presetID="10" presetClass="entr" presetSubtype="0" fill="hold" grpId="2"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2"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500"/>
                                        <p:tgtEl>
                                          <p:spTgt spid="4">
                                            <p:txEl>
                                              <p:pRg st="0" end="0"/>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fade">
                                      <p:cBhvr>
                                        <p:cTn id="2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4" grpId="0" build="p"/>
      <p:bldP spid="4" grpId="1" build="p"/>
      <p:bldP spid="4" grpId="2"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8D7A313-2C0B-FE5A-884A-32B03FD3EB36}"/>
              </a:ext>
            </a:extLst>
          </p:cNvPr>
          <p:cNvSpPr>
            <a:spLocks noGrp="1"/>
          </p:cNvSpPr>
          <p:nvPr>
            <p:ph type="ftr" sz="quarter" idx="11"/>
          </p:nvPr>
        </p:nvSpPr>
        <p:spPr/>
        <p:txBody>
          <a:bodyPr/>
          <a:lstStyle/>
          <a:p>
            <a:r>
              <a:rPr lang="en-US"/>
              <a:t>Archie Scott-Graham (Canberra, ACT)</a:t>
            </a:r>
          </a:p>
        </p:txBody>
      </p:sp>
      <p:pic>
        <p:nvPicPr>
          <p:cNvPr id="6" name="Picture 5" descr="A wire with multiple colored wires&#10;&#10;AI-generated content may be incorrect.">
            <a:extLst>
              <a:ext uri="{FF2B5EF4-FFF2-40B4-BE49-F238E27FC236}">
                <a16:creationId xmlns:a16="http://schemas.microsoft.com/office/drawing/2014/main" id="{EFF634C5-525B-67B6-5BC3-2F0BBBBA36D0}"/>
              </a:ext>
            </a:extLst>
          </p:cNvPr>
          <p:cNvPicPr>
            <a:picLocks noChangeAspect="1"/>
          </p:cNvPicPr>
          <p:nvPr/>
        </p:nvPicPr>
        <p:blipFill>
          <a:blip r:embed="rId2"/>
          <a:stretch>
            <a:fillRect/>
          </a:stretch>
        </p:blipFill>
        <p:spPr>
          <a:xfrm>
            <a:off x="4038600" y="636814"/>
            <a:ext cx="4188278" cy="5584371"/>
          </a:xfrm>
          <a:prstGeom prst="rect">
            <a:avLst/>
          </a:prstGeom>
          <a:effectLst>
            <a:glow rad="1905000">
              <a:srgbClr val="535046"/>
            </a:glow>
            <a:outerShdw blurRad="50800" dist="50800" dir="5400000" algn="ctr" rotWithShape="0">
              <a:srgbClr val="000000">
                <a:alpha val="0"/>
              </a:srgbClr>
            </a:outerShdw>
            <a:reflection stA="0" endPos="65000" dist="50800" dir="5400000" sy="-100000" algn="bl" rotWithShape="0"/>
          </a:effectLst>
        </p:spPr>
      </p:pic>
    </p:spTree>
    <p:extLst>
      <p:ext uri="{BB962C8B-B14F-4D97-AF65-F5344CB8AC3E}">
        <p14:creationId xmlns:p14="http://schemas.microsoft.com/office/powerpoint/2010/main" val="3793178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AD155F1-E700-EDAD-BF25-064AD47B0D97}"/>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927F94B0-A161-3BE2-E3D1-C173037F073A}"/>
              </a:ext>
            </a:extLst>
          </p:cNvPr>
          <p:cNvSpPr>
            <a:spLocks noGrp="1"/>
          </p:cNvSpPr>
          <p:nvPr>
            <p:ph type="ftr" sz="quarter" idx="11"/>
          </p:nvPr>
        </p:nvSpPr>
        <p:spPr/>
        <p:txBody>
          <a:bodyPr/>
          <a:lstStyle/>
          <a:p>
            <a:r>
              <a:rPr lang="en-US"/>
              <a:t>Archie Scott-Graham (Canberra, ACT)</a:t>
            </a:r>
          </a:p>
        </p:txBody>
      </p:sp>
      <p:pic>
        <p:nvPicPr>
          <p:cNvPr id="3" name="Picture 2" descr="A group of colorful wires&#10;&#10;AI-generated content may be incorrect.">
            <a:extLst>
              <a:ext uri="{FF2B5EF4-FFF2-40B4-BE49-F238E27FC236}">
                <a16:creationId xmlns:a16="http://schemas.microsoft.com/office/drawing/2014/main" id="{526809B8-56CF-83D4-9A8B-DC4D4D0ED8F7}"/>
              </a:ext>
            </a:extLst>
          </p:cNvPr>
          <p:cNvPicPr>
            <a:picLocks noChangeAspect="1"/>
          </p:cNvPicPr>
          <p:nvPr/>
        </p:nvPicPr>
        <p:blipFill>
          <a:blip r:embed="rId2"/>
          <a:stretch>
            <a:fillRect/>
          </a:stretch>
        </p:blipFill>
        <p:spPr>
          <a:xfrm rot="16200000">
            <a:off x="3246664" y="1402670"/>
            <a:ext cx="5698671" cy="4274003"/>
          </a:xfrm>
          <a:prstGeom prst="rect">
            <a:avLst/>
          </a:prstGeom>
          <a:effectLst>
            <a:glow rad="1905000">
              <a:srgbClr val="2C2B24"/>
            </a:glow>
          </a:effectLst>
        </p:spPr>
      </p:pic>
    </p:spTree>
    <p:extLst>
      <p:ext uri="{BB962C8B-B14F-4D97-AF65-F5344CB8AC3E}">
        <p14:creationId xmlns:p14="http://schemas.microsoft.com/office/powerpoint/2010/main" val="39034504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6F32D44-02BB-7E45-8C18-D71A2AA9532F}"/>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CC446658-9278-F6A1-0D59-ADC9C72872D2}"/>
              </a:ext>
            </a:extLst>
          </p:cNvPr>
          <p:cNvSpPr>
            <a:spLocks noGrp="1"/>
          </p:cNvSpPr>
          <p:nvPr>
            <p:ph type="ftr" sz="quarter" idx="11"/>
          </p:nvPr>
        </p:nvSpPr>
        <p:spPr/>
        <p:txBody>
          <a:bodyPr/>
          <a:lstStyle/>
          <a:p>
            <a:r>
              <a:rPr lang="en-US"/>
              <a:t>Archie Scott-Graham (Canberra, ACT)</a:t>
            </a:r>
          </a:p>
        </p:txBody>
      </p:sp>
      <p:pic>
        <p:nvPicPr>
          <p:cNvPr id="3" name="Picture 2" descr="A couple of plugs on a black surface&#10;&#10;AI-generated content may be incorrect.">
            <a:extLst>
              <a:ext uri="{FF2B5EF4-FFF2-40B4-BE49-F238E27FC236}">
                <a16:creationId xmlns:a16="http://schemas.microsoft.com/office/drawing/2014/main" id="{8FA6B289-C71A-DAAE-55F1-83F3A7C17078}"/>
              </a:ext>
            </a:extLst>
          </p:cNvPr>
          <p:cNvPicPr>
            <a:picLocks noChangeAspect="1"/>
          </p:cNvPicPr>
          <p:nvPr/>
        </p:nvPicPr>
        <p:blipFill>
          <a:blip r:embed="rId2"/>
          <a:stretch>
            <a:fillRect/>
          </a:stretch>
        </p:blipFill>
        <p:spPr>
          <a:xfrm>
            <a:off x="2518530" y="990146"/>
            <a:ext cx="7154939" cy="5366204"/>
          </a:xfrm>
          <a:prstGeom prst="rect">
            <a:avLst/>
          </a:prstGeom>
          <a:effectLst>
            <a:glow rad="1905000">
              <a:srgbClr val="282828"/>
            </a:glow>
          </a:effectLst>
        </p:spPr>
      </p:pic>
    </p:spTree>
    <p:extLst>
      <p:ext uri="{BB962C8B-B14F-4D97-AF65-F5344CB8AC3E}">
        <p14:creationId xmlns:p14="http://schemas.microsoft.com/office/powerpoint/2010/main" val="5366109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F8758-D1C7-1050-E4FF-7C8ABCBBC0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00A417-598E-8B74-908A-99DB173728BC}"/>
              </a:ext>
            </a:extLst>
          </p:cNvPr>
          <p:cNvSpPr>
            <a:spLocks noGrp="1"/>
          </p:cNvSpPr>
          <p:nvPr>
            <p:ph type="title"/>
          </p:nvPr>
        </p:nvSpPr>
        <p:spPr/>
        <p:txBody>
          <a:bodyPr/>
          <a:lstStyle/>
          <a:p>
            <a:r>
              <a:rPr lang="en-US" b="1" dirty="0"/>
              <a:t>LINK LIGHT STATUS</a:t>
            </a:r>
          </a:p>
        </p:txBody>
      </p:sp>
      <p:sp>
        <p:nvSpPr>
          <p:cNvPr id="4" name="Text Placeholder 3">
            <a:extLst>
              <a:ext uri="{FF2B5EF4-FFF2-40B4-BE49-F238E27FC236}">
                <a16:creationId xmlns:a16="http://schemas.microsoft.com/office/drawing/2014/main" id="{000BEF0C-38AB-19A5-988E-116EE75E2B58}"/>
              </a:ext>
            </a:extLst>
          </p:cNvPr>
          <p:cNvSpPr>
            <a:spLocks noGrp="1"/>
          </p:cNvSpPr>
          <p:nvPr>
            <p:ph type="body" sz="half" idx="2"/>
          </p:nvPr>
        </p:nvSpPr>
        <p:spPr/>
        <p:txBody>
          <a:bodyPr/>
          <a:lstStyle/>
          <a:p>
            <a:r>
              <a:rPr lang="en-AU" dirty="0">
                <a:solidFill>
                  <a:schemeClr val="bg2">
                    <a:lumMod val="75000"/>
                  </a:schemeClr>
                </a:solidFill>
              </a:rPr>
              <a:t>What does each Ethernet link light indicate </a:t>
            </a:r>
          </a:p>
        </p:txBody>
      </p:sp>
      <p:sp>
        <p:nvSpPr>
          <p:cNvPr id="5" name="Footer Placeholder 4">
            <a:extLst>
              <a:ext uri="{FF2B5EF4-FFF2-40B4-BE49-F238E27FC236}">
                <a16:creationId xmlns:a16="http://schemas.microsoft.com/office/drawing/2014/main" id="{80D3CC36-757E-B219-AC10-B77D7D1FE340}"/>
              </a:ext>
            </a:extLst>
          </p:cNvPr>
          <p:cNvSpPr>
            <a:spLocks noGrp="1"/>
          </p:cNvSpPr>
          <p:nvPr>
            <p:ph type="ftr" sz="quarter" idx="11"/>
          </p:nvPr>
        </p:nvSpPr>
        <p:spPr/>
        <p:txBody>
          <a:bodyPr/>
          <a:lstStyle/>
          <a:p>
            <a:r>
              <a:rPr lang="en-US"/>
              <a:t>Archie Scott-Graham (Canberra, ACT)</a:t>
            </a:r>
          </a:p>
        </p:txBody>
      </p:sp>
      <p:pic>
        <p:nvPicPr>
          <p:cNvPr id="6" name="Picture 5" descr="A close-up of a computer port&#10;&#10;AI-generated content may be incorrect.">
            <a:extLst>
              <a:ext uri="{FF2B5EF4-FFF2-40B4-BE49-F238E27FC236}">
                <a16:creationId xmlns:a16="http://schemas.microsoft.com/office/drawing/2014/main" id="{B23D8693-1C48-7E9E-5BF5-35266E27714A}"/>
              </a:ext>
            </a:extLst>
          </p:cNvPr>
          <p:cNvPicPr>
            <a:picLocks noChangeAspect="1"/>
          </p:cNvPicPr>
          <p:nvPr/>
        </p:nvPicPr>
        <p:blipFill>
          <a:blip r:embed="rId2"/>
          <a:srcRect t="21930"/>
          <a:stretch>
            <a:fillRect/>
          </a:stretch>
        </p:blipFill>
        <p:spPr>
          <a:xfrm>
            <a:off x="5334000" y="1503946"/>
            <a:ext cx="6858000" cy="5354053"/>
          </a:xfrm>
          <a:prstGeom prst="rect">
            <a:avLst/>
          </a:prstGeom>
        </p:spPr>
      </p:pic>
      <p:sp>
        <p:nvSpPr>
          <p:cNvPr id="3" name="Rectangle 2">
            <a:extLst>
              <a:ext uri="{FF2B5EF4-FFF2-40B4-BE49-F238E27FC236}">
                <a16:creationId xmlns:a16="http://schemas.microsoft.com/office/drawing/2014/main" id="{7B844DA7-DEF9-867D-B899-E7C198D96637}"/>
              </a:ext>
            </a:extLst>
          </p:cNvPr>
          <p:cNvSpPr/>
          <p:nvPr/>
        </p:nvSpPr>
        <p:spPr>
          <a:xfrm>
            <a:off x="3212431" y="3133015"/>
            <a:ext cx="2358190" cy="1660357"/>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D0EBD87-A99A-7D32-15E6-FF0344CB9EAA}"/>
              </a:ext>
            </a:extLst>
          </p:cNvPr>
          <p:cNvSpPr/>
          <p:nvPr/>
        </p:nvSpPr>
        <p:spPr>
          <a:xfrm>
            <a:off x="7748337" y="3429000"/>
            <a:ext cx="1756610" cy="99862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8254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uild="p"/>
      <p:bldP spid="4" grpId="1"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a:extLst>
            <a:ext uri="{FF2B5EF4-FFF2-40B4-BE49-F238E27FC236}">
              <a16:creationId xmlns:a16="http://schemas.microsoft.com/office/drawing/2014/main" id="{F274D72A-8FF5-A502-687A-AC6E417D2606}"/>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378C17F0-EB57-72FD-2916-97E9180DAC13}"/>
              </a:ext>
            </a:extLst>
          </p:cNvPr>
          <p:cNvSpPr>
            <a:spLocks noGrp="1"/>
          </p:cNvSpPr>
          <p:nvPr>
            <p:ph type="ftr" sz="quarter" idx="11"/>
          </p:nvPr>
        </p:nvSpPr>
        <p:spPr/>
        <p:txBody>
          <a:bodyPr/>
          <a:lstStyle/>
          <a:p>
            <a:r>
              <a:rPr lang="en-US"/>
              <a:t>Archie Scott-Graham (Canberra, ACT)</a:t>
            </a:r>
          </a:p>
        </p:txBody>
      </p:sp>
      <p:pic>
        <p:nvPicPr>
          <p:cNvPr id="11" name="Picture 10" descr="A white table with black text&#10;&#10;AI-generated content may be incorrect.">
            <a:extLst>
              <a:ext uri="{FF2B5EF4-FFF2-40B4-BE49-F238E27FC236}">
                <a16:creationId xmlns:a16="http://schemas.microsoft.com/office/drawing/2014/main" id="{FE23D2AC-99E0-92AE-A882-6A87E0AB7103}"/>
              </a:ext>
            </a:extLst>
          </p:cNvPr>
          <p:cNvPicPr>
            <a:picLocks noChangeAspect="1"/>
          </p:cNvPicPr>
          <p:nvPr/>
        </p:nvPicPr>
        <p:blipFill>
          <a:blip r:embed="rId2"/>
          <a:stretch>
            <a:fillRect/>
          </a:stretch>
        </p:blipFill>
        <p:spPr>
          <a:xfrm>
            <a:off x="1763485" y="-2351"/>
            <a:ext cx="8662059" cy="6860351"/>
          </a:xfrm>
          <a:prstGeom prst="rect">
            <a:avLst/>
          </a:prstGeom>
        </p:spPr>
      </p:pic>
    </p:spTree>
    <p:extLst>
      <p:ext uri="{BB962C8B-B14F-4D97-AF65-F5344CB8AC3E}">
        <p14:creationId xmlns:p14="http://schemas.microsoft.com/office/powerpoint/2010/main" val="12165136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A0ED4-08DB-E3CD-CA12-EBA7BF5102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090B16-3EBB-03AC-31B0-A5F98812CCF3}"/>
              </a:ext>
            </a:extLst>
          </p:cNvPr>
          <p:cNvSpPr>
            <a:spLocks noGrp="1"/>
          </p:cNvSpPr>
          <p:nvPr>
            <p:ph type="ctrTitle"/>
          </p:nvPr>
        </p:nvSpPr>
        <p:spPr/>
        <p:txBody>
          <a:bodyPr/>
          <a:lstStyle/>
          <a:p>
            <a:r>
              <a:rPr lang="en-US" b="1" dirty="0">
                <a:latin typeface="+mn-lt"/>
              </a:rPr>
              <a:t>ETHERNET</a:t>
            </a:r>
          </a:p>
        </p:txBody>
      </p:sp>
      <p:sp>
        <p:nvSpPr>
          <p:cNvPr id="4" name="Footer Placeholder 3">
            <a:extLst>
              <a:ext uri="{FF2B5EF4-FFF2-40B4-BE49-F238E27FC236}">
                <a16:creationId xmlns:a16="http://schemas.microsoft.com/office/drawing/2014/main" id="{77DBB4CF-44BB-7CC8-A51F-A6622A043FED}"/>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2437276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736714-9B09-271F-6724-1ED43467B055}"/>
              </a:ext>
            </a:extLst>
          </p:cNvPr>
          <p:cNvSpPr txBox="1"/>
          <p:nvPr/>
        </p:nvSpPr>
        <p:spPr>
          <a:xfrm>
            <a:off x="5168566" y="3059668"/>
            <a:ext cx="1854867" cy="369332"/>
          </a:xfrm>
          <a:prstGeom prst="rect">
            <a:avLst/>
          </a:prstGeom>
          <a:noFill/>
        </p:spPr>
        <p:txBody>
          <a:bodyPr wrap="none" rtlCol="0">
            <a:spAutoFit/>
          </a:bodyPr>
          <a:lstStyle/>
          <a:p>
            <a:r>
              <a:rPr lang="en-US" dirty="0"/>
              <a:t>Press ESC to Exit</a:t>
            </a:r>
          </a:p>
        </p:txBody>
      </p:sp>
    </p:spTree>
    <p:extLst>
      <p:ext uri="{BB962C8B-B14F-4D97-AF65-F5344CB8AC3E}">
        <p14:creationId xmlns:p14="http://schemas.microsoft.com/office/powerpoint/2010/main" val="2780520615"/>
      </p:ext>
    </p:extLst>
  </p:cSld>
  <p:clrMapOvr>
    <a:masterClrMapping/>
  </p:clrMapOvr>
  <mc:AlternateContent xmlns:mc="http://schemas.openxmlformats.org/markup-compatibility/2006" xmlns:p14="http://schemas.microsoft.com/office/powerpoint/2010/main">
    <mc:Choice Requires="p14">
      <p:transition p14:dur="0" advTm="3500"/>
    </mc:Choice>
    <mc:Fallback xmlns="">
      <p:transition advTm="35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F328A-E0ED-1BC7-6412-BBAEDB540F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E67C0A-97DA-7B87-4A21-6E184C538311}"/>
              </a:ext>
            </a:extLst>
          </p:cNvPr>
          <p:cNvSpPr>
            <a:spLocks noGrp="1"/>
          </p:cNvSpPr>
          <p:nvPr>
            <p:ph type="title"/>
          </p:nvPr>
        </p:nvSpPr>
        <p:spPr/>
        <p:txBody>
          <a:bodyPr/>
          <a:lstStyle/>
          <a:p>
            <a:r>
              <a:rPr lang="en-US" b="1" dirty="0"/>
              <a:t>CATEGORY 2</a:t>
            </a:r>
          </a:p>
        </p:txBody>
      </p:sp>
      <p:pic>
        <p:nvPicPr>
          <p:cNvPr id="6" name="Content Placeholder 5" descr="A computer cable with a black background&#10;&#10;AI-generated content may be incorrect.">
            <a:extLst>
              <a:ext uri="{FF2B5EF4-FFF2-40B4-BE49-F238E27FC236}">
                <a16:creationId xmlns:a16="http://schemas.microsoft.com/office/drawing/2014/main" id="{40258738-3CD0-075A-1692-FA8991835818}"/>
              </a:ext>
            </a:extLst>
          </p:cNvPr>
          <p:cNvPicPr>
            <a:picLocks noGrp="1" noChangeAspect="1"/>
          </p:cNvPicPr>
          <p:nvPr>
            <p:ph idx="1"/>
          </p:nvPr>
        </p:nvPicPr>
        <p:blipFill>
          <a:blip r:embed="rId3"/>
          <a:srcRect l="8115" t="33619" r="52" b="26950"/>
          <a:stretch/>
        </p:blipFill>
        <p:spPr>
          <a:xfrm rot="5400000">
            <a:off x="5684108" y="2854411"/>
            <a:ext cx="5668104" cy="1371600"/>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32781E51-9BF0-682F-9854-F0B95229D7E4}"/>
              </a:ext>
            </a:extLst>
          </p:cNvPr>
          <p:cNvSpPr>
            <a:spLocks noGrp="1"/>
          </p:cNvSpPr>
          <p:nvPr>
            <p:ph type="body" sz="half" idx="2"/>
          </p:nvPr>
        </p:nvSpPr>
        <p:spPr/>
        <p:txBody>
          <a:bodyPr/>
          <a:lstStyle/>
          <a:p>
            <a:r>
              <a:rPr lang="en-AU" dirty="0">
                <a:solidFill>
                  <a:schemeClr val="bg2">
                    <a:lumMod val="75000"/>
                  </a:schemeClr>
                </a:solidFill>
              </a:rPr>
              <a:t>Category 2 (Cat 2) cable is an early form of unshielded twisted pair (UTP) cabling that was primarily used in the 1980s and early 1990s for both telephone and low-speed data communications. It served as a transitional solution between voice-only Cat 1 cabling and the more advanced data-capable cables that followed.</a:t>
            </a:r>
          </a:p>
        </p:txBody>
      </p:sp>
      <p:sp>
        <p:nvSpPr>
          <p:cNvPr id="7" name="TextBox 6">
            <a:extLst>
              <a:ext uri="{FF2B5EF4-FFF2-40B4-BE49-F238E27FC236}">
                <a16:creationId xmlns:a16="http://schemas.microsoft.com/office/drawing/2014/main" id="{035089E3-B993-EF06-6180-BF15318A3D79}"/>
              </a:ext>
            </a:extLst>
          </p:cNvPr>
          <p:cNvSpPr txBox="1"/>
          <p:nvPr/>
        </p:nvSpPr>
        <p:spPr>
          <a:xfrm>
            <a:off x="6413157" y="4077730"/>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F88B96D0-7008-0C0A-C77B-3035B142B4BE}"/>
              </a:ext>
            </a:extLst>
          </p:cNvPr>
          <p:cNvSpPr txBox="1"/>
          <p:nvPr/>
        </p:nvSpPr>
        <p:spPr>
          <a:xfrm>
            <a:off x="10009104" y="1212934"/>
            <a:ext cx="1181734"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4 strands</a:t>
            </a:r>
          </a:p>
        </p:txBody>
      </p:sp>
      <p:cxnSp>
        <p:nvCxnSpPr>
          <p:cNvPr id="5" name="Straight Connector 4">
            <a:extLst>
              <a:ext uri="{FF2B5EF4-FFF2-40B4-BE49-F238E27FC236}">
                <a16:creationId xmlns:a16="http://schemas.microsoft.com/office/drawing/2014/main" id="{822DA934-96EC-2E8F-F1D0-9E237EB4D898}"/>
              </a:ext>
            </a:extLst>
          </p:cNvPr>
          <p:cNvCxnSpPr>
            <a:cxnSpLocks/>
          </p:cNvCxnSpPr>
          <p:nvPr/>
        </p:nvCxnSpPr>
        <p:spPr>
          <a:xfrm flipH="1">
            <a:off x="9203960" y="1397600"/>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9" name="Footer Placeholder 8">
            <a:extLst>
              <a:ext uri="{FF2B5EF4-FFF2-40B4-BE49-F238E27FC236}">
                <a16:creationId xmlns:a16="http://schemas.microsoft.com/office/drawing/2014/main" id="{E91DE9DA-E1C3-CF62-D3C7-31877B4CAA6C}"/>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20573885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8" presetClass="entr" presetSubtype="1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8" presetClass="entr" presetSubtype="1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subTnLst>
                                    <p:audio>
                                      <p:cMediaNode>
                                        <p:cTn display="0" masterRel="sameClick">
                                          <p:stCondLst>
                                            <p:cond evt="begin" delay="0">
                                              <p:tn val="20"/>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239E1-6A71-F7C1-A526-3F20840D3A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F521B6-EEDF-1F05-B49A-938EBCE2B289}"/>
              </a:ext>
            </a:extLst>
          </p:cNvPr>
          <p:cNvSpPr>
            <a:spLocks noGrp="1"/>
          </p:cNvSpPr>
          <p:nvPr>
            <p:ph type="title"/>
          </p:nvPr>
        </p:nvSpPr>
        <p:spPr/>
        <p:txBody>
          <a:bodyPr/>
          <a:lstStyle/>
          <a:p>
            <a:r>
              <a:rPr lang="en-US" b="1" dirty="0"/>
              <a:t>CATEGORY 3</a:t>
            </a:r>
          </a:p>
        </p:txBody>
      </p:sp>
      <p:pic>
        <p:nvPicPr>
          <p:cNvPr id="6" name="Content Placeholder 5" descr="A computer cable with multiple colored wires&#10;&#10;AI-generated content may be incorrect.">
            <a:extLst>
              <a:ext uri="{FF2B5EF4-FFF2-40B4-BE49-F238E27FC236}">
                <a16:creationId xmlns:a16="http://schemas.microsoft.com/office/drawing/2014/main" id="{DDCAA886-5BF6-43D2-5075-29FB3AA1F5AA}"/>
              </a:ext>
            </a:extLst>
          </p:cNvPr>
          <p:cNvPicPr>
            <a:picLocks noGrp="1" noChangeAspect="1"/>
          </p:cNvPicPr>
          <p:nvPr>
            <p:ph idx="1"/>
          </p:nvPr>
        </p:nvPicPr>
        <p:blipFill>
          <a:blip r:embed="rId3"/>
          <a:srcRect l="12121" t="30066" r="51" b="28727"/>
          <a:stretch/>
        </p:blipFill>
        <p:spPr>
          <a:xfrm rot="5400000">
            <a:off x="5931243" y="2730843"/>
            <a:ext cx="5420970" cy="1433384"/>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3F8B5E67-E877-9086-3074-9F2BB6B591FE}"/>
              </a:ext>
            </a:extLst>
          </p:cNvPr>
          <p:cNvSpPr>
            <a:spLocks noGrp="1"/>
          </p:cNvSpPr>
          <p:nvPr>
            <p:ph type="body" sz="half" idx="2"/>
          </p:nvPr>
        </p:nvSpPr>
        <p:spPr/>
        <p:txBody>
          <a:bodyPr/>
          <a:lstStyle/>
          <a:p>
            <a:r>
              <a:rPr lang="en-AU" dirty="0">
                <a:solidFill>
                  <a:schemeClr val="bg2">
                    <a:lumMod val="75000"/>
                  </a:schemeClr>
                </a:solidFill>
              </a:rPr>
              <a:t>Category 3 (Cat 3) cable is an unshielded twisted pair (UTP) cable that was widely used in the early 1990s for telephone and data communications. It was commonly employed in early Ethernet networks, supporting data rates of up to 10 Mbps over distances of up to 100 meters. </a:t>
            </a:r>
          </a:p>
        </p:txBody>
      </p:sp>
      <p:sp>
        <p:nvSpPr>
          <p:cNvPr id="3" name="TextBox 2">
            <a:extLst>
              <a:ext uri="{FF2B5EF4-FFF2-40B4-BE49-F238E27FC236}">
                <a16:creationId xmlns:a16="http://schemas.microsoft.com/office/drawing/2014/main" id="{EE7F8A17-58EE-96E6-4D1F-D4AC5E0674E3}"/>
              </a:ext>
            </a:extLst>
          </p:cNvPr>
          <p:cNvSpPr txBox="1"/>
          <p:nvPr/>
        </p:nvSpPr>
        <p:spPr>
          <a:xfrm>
            <a:off x="10163564" y="1131047"/>
            <a:ext cx="1176925"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6 strands</a:t>
            </a:r>
          </a:p>
        </p:txBody>
      </p:sp>
      <p:cxnSp>
        <p:nvCxnSpPr>
          <p:cNvPr id="5" name="Straight Connector 4">
            <a:extLst>
              <a:ext uri="{FF2B5EF4-FFF2-40B4-BE49-F238E27FC236}">
                <a16:creationId xmlns:a16="http://schemas.microsoft.com/office/drawing/2014/main" id="{E1C51DDA-569F-6E07-53E5-540502D5DD83}"/>
              </a:ext>
            </a:extLst>
          </p:cNvPr>
          <p:cNvCxnSpPr>
            <a:cxnSpLocks/>
          </p:cNvCxnSpPr>
          <p:nvPr/>
        </p:nvCxnSpPr>
        <p:spPr>
          <a:xfrm flipH="1">
            <a:off x="9358420" y="1315713"/>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8" name="Footer Placeholder 7">
            <a:extLst>
              <a:ext uri="{FF2B5EF4-FFF2-40B4-BE49-F238E27FC236}">
                <a16:creationId xmlns:a16="http://schemas.microsoft.com/office/drawing/2014/main" id="{4D7CE7DD-25F5-0A50-D03F-A8B1FFACB5EF}"/>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4696099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8" presetClass="entr" presetSubtype="1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8" presetClass="entr" presetSubtype="1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subTnLst>
                                    <p:audio>
                                      <p:cMediaNode>
                                        <p:cTn display="0" masterRel="sameClick">
                                          <p:stCondLst>
                                            <p:cond evt="begin" delay="0">
                                              <p:tn val="20"/>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69AB5-3162-9141-6DDB-8C8DD72ED0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612562-15CE-D923-1FF6-CF29570DD38C}"/>
              </a:ext>
            </a:extLst>
          </p:cNvPr>
          <p:cNvSpPr>
            <a:spLocks noGrp="1"/>
          </p:cNvSpPr>
          <p:nvPr>
            <p:ph type="title"/>
          </p:nvPr>
        </p:nvSpPr>
        <p:spPr/>
        <p:txBody>
          <a:bodyPr/>
          <a:lstStyle/>
          <a:p>
            <a:r>
              <a:rPr lang="en-US" b="1" dirty="0"/>
              <a:t>CATEGORY 4</a:t>
            </a:r>
          </a:p>
        </p:txBody>
      </p:sp>
      <p:pic>
        <p:nvPicPr>
          <p:cNvPr id="6" name="Content Placeholder 5" descr="A computer cable with different colored wires&#10;&#10;AI-generated content may be incorrect.">
            <a:extLst>
              <a:ext uri="{FF2B5EF4-FFF2-40B4-BE49-F238E27FC236}">
                <a16:creationId xmlns:a16="http://schemas.microsoft.com/office/drawing/2014/main" id="{FB0A13DA-4F81-1C6B-2449-D8BFC6F05A47}"/>
              </a:ext>
            </a:extLst>
          </p:cNvPr>
          <p:cNvPicPr>
            <a:picLocks noGrp="1" noChangeAspect="1"/>
          </p:cNvPicPr>
          <p:nvPr>
            <p:ph idx="1"/>
          </p:nvPr>
        </p:nvPicPr>
        <p:blipFill>
          <a:blip r:embed="rId3"/>
          <a:srcRect l="9718" t="26159" r="51" b="28016"/>
          <a:stretch/>
        </p:blipFill>
        <p:spPr>
          <a:xfrm rot="5400000">
            <a:off x="5782962" y="2594919"/>
            <a:ext cx="5569250" cy="1594022"/>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EAD52BF3-E345-6D95-545C-E36384E8BE3A}"/>
              </a:ext>
            </a:extLst>
          </p:cNvPr>
          <p:cNvSpPr>
            <a:spLocks noGrp="1"/>
          </p:cNvSpPr>
          <p:nvPr>
            <p:ph type="body" sz="half" idx="2"/>
          </p:nvPr>
        </p:nvSpPr>
        <p:spPr/>
        <p:txBody>
          <a:bodyPr/>
          <a:lstStyle/>
          <a:p>
            <a:r>
              <a:rPr lang="en-AU" dirty="0"/>
              <a:t>Category 4 (Cat 4) cable is an unshielded twisted pair (UTP) cabling standard that was used primarily in the late 1980s and early 1990s for voice and data transmission. It offered improved performance over its predecessor, Cat 3, but was quickly superseded by higher-category </a:t>
            </a:r>
            <a:r>
              <a:rPr lang="en-AU" dirty="0" err="1"/>
              <a:t>cables.</a:t>
            </a:r>
            <a:r>
              <a:rPr lang="en-AU" dirty="0" err="1">
                <a:hlinkClick r:id="rId4"/>
              </a:rPr>
              <a:t>FEDUS</a:t>
            </a:r>
            <a:endParaRPr lang="en-AU" dirty="0"/>
          </a:p>
        </p:txBody>
      </p:sp>
      <p:sp>
        <p:nvSpPr>
          <p:cNvPr id="3" name="TextBox 2">
            <a:extLst>
              <a:ext uri="{FF2B5EF4-FFF2-40B4-BE49-F238E27FC236}">
                <a16:creationId xmlns:a16="http://schemas.microsoft.com/office/drawing/2014/main" id="{48369FBC-D62E-F09C-77C4-8EF90F1B0799}"/>
              </a:ext>
            </a:extLst>
          </p:cNvPr>
          <p:cNvSpPr txBox="1"/>
          <p:nvPr/>
        </p:nvSpPr>
        <p:spPr>
          <a:xfrm>
            <a:off x="10183302" y="1349411"/>
            <a:ext cx="117532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8 strands</a:t>
            </a:r>
          </a:p>
        </p:txBody>
      </p:sp>
      <p:cxnSp>
        <p:nvCxnSpPr>
          <p:cNvPr id="5" name="Straight Connector 4">
            <a:extLst>
              <a:ext uri="{FF2B5EF4-FFF2-40B4-BE49-F238E27FC236}">
                <a16:creationId xmlns:a16="http://schemas.microsoft.com/office/drawing/2014/main" id="{9150E043-D4C0-475D-647E-DAF2418DDAC3}"/>
              </a:ext>
            </a:extLst>
          </p:cNvPr>
          <p:cNvCxnSpPr>
            <a:cxnSpLocks/>
          </p:cNvCxnSpPr>
          <p:nvPr/>
        </p:nvCxnSpPr>
        <p:spPr>
          <a:xfrm flipH="1">
            <a:off x="9378158" y="1534077"/>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8" name="Footer Placeholder 7">
            <a:extLst>
              <a:ext uri="{FF2B5EF4-FFF2-40B4-BE49-F238E27FC236}">
                <a16:creationId xmlns:a16="http://schemas.microsoft.com/office/drawing/2014/main" id="{C6D80267-D2A9-69EA-C8D2-EE0B63061316}"/>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37656076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2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8" presetClass="entr" presetSubtype="12"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subTnLst>
                                    <p:audio>
                                      <p:cMediaNode>
                                        <p:cTn display="0" masterRel="sameClick">
                                          <p:stCondLst>
                                            <p:cond evt="begin" delay="0">
                                              <p:tn val="23"/>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206296-AB6A-21CE-C9EE-5100EF8D87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C74498-5E62-3E18-3C95-824413ADE836}"/>
              </a:ext>
            </a:extLst>
          </p:cNvPr>
          <p:cNvSpPr>
            <a:spLocks noGrp="1"/>
          </p:cNvSpPr>
          <p:nvPr>
            <p:ph type="title"/>
          </p:nvPr>
        </p:nvSpPr>
        <p:spPr/>
        <p:txBody>
          <a:bodyPr/>
          <a:lstStyle/>
          <a:p>
            <a:r>
              <a:rPr lang="en-US" b="1" dirty="0"/>
              <a:t>CATEGORY 5</a:t>
            </a:r>
          </a:p>
        </p:txBody>
      </p:sp>
      <p:pic>
        <p:nvPicPr>
          <p:cNvPr id="6" name="Content Placeholder 5" descr="A computer cable with different colors&#10;&#10;AI-generated content may be incorrect.">
            <a:extLst>
              <a:ext uri="{FF2B5EF4-FFF2-40B4-BE49-F238E27FC236}">
                <a16:creationId xmlns:a16="http://schemas.microsoft.com/office/drawing/2014/main" id="{EC25444A-C164-81E6-93A9-68723CE507B3}"/>
              </a:ext>
            </a:extLst>
          </p:cNvPr>
          <p:cNvPicPr>
            <a:picLocks noGrp="1" noChangeAspect="1"/>
          </p:cNvPicPr>
          <p:nvPr>
            <p:ph idx="1"/>
          </p:nvPr>
        </p:nvPicPr>
        <p:blipFill>
          <a:blip r:embed="rId3"/>
          <a:srcRect l="13121" t="29330" r="52" b="26566"/>
          <a:stretch/>
        </p:blipFill>
        <p:spPr>
          <a:xfrm rot="5400000">
            <a:off x="5993027" y="2706130"/>
            <a:ext cx="5359186" cy="1532238"/>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283C2D0C-2F89-DD78-60AF-ADC5067006AD}"/>
              </a:ext>
            </a:extLst>
          </p:cNvPr>
          <p:cNvSpPr>
            <a:spLocks noGrp="1"/>
          </p:cNvSpPr>
          <p:nvPr>
            <p:ph type="body" sz="half" idx="2"/>
          </p:nvPr>
        </p:nvSpPr>
        <p:spPr/>
        <p:txBody>
          <a:bodyPr/>
          <a:lstStyle/>
          <a:p>
            <a:r>
              <a:rPr lang="en-AU" dirty="0">
                <a:solidFill>
                  <a:schemeClr val="bg2">
                    <a:lumMod val="75000"/>
                  </a:schemeClr>
                </a:solidFill>
              </a:rPr>
              <a:t>Category 5 (Cat 5) cable is a type of unshielded twisted pair (UTP) cabling that was widely used in the late 1990s and early 2000s for Ethernet and telephone networks. It was designed to support data transmission speeds of up to 100 Mbps over distances up to 100 meters.</a:t>
            </a:r>
          </a:p>
          <a:p>
            <a:endParaRPr lang="en-AU" dirty="0">
              <a:solidFill>
                <a:schemeClr val="bg2">
                  <a:lumMod val="75000"/>
                </a:schemeClr>
              </a:solidFill>
            </a:endParaRPr>
          </a:p>
          <a:p>
            <a:endParaRPr lang="en-AU" dirty="0">
              <a:solidFill>
                <a:schemeClr val="bg2">
                  <a:lumMod val="75000"/>
                </a:schemeClr>
              </a:solidFill>
            </a:endParaRPr>
          </a:p>
          <a:p>
            <a:r>
              <a:rPr lang="en-AU" dirty="0">
                <a:solidFill>
                  <a:schemeClr val="bg2">
                    <a:lumMod val="75000"/>
                  </a:schemeClr>
                </a:solidFill>
              </a:rPr>
              <a:t>Too much in Telopea park school </a:t>
            </a:r>
          </a:p>
          <a:p>
            <a:endParaRPr lang="en-AU" dirty="0">
              <a:solidFill>
                <a:schemeClr val="bg2">
                  <a:lumMod val="75000"/>
                </a:schemeClr>
              </a:solidFill>
            </a:endParaRPr>
          </a:p>
          <a:p>
            <a:r>
              <a:rPr lang="en-AU" dirty="0">
                <a:solidFill>
                  <a:schemeClr val="bg2">
                    <a:lumMod val="75000"/>
                  </a:schemeClr>
                </a:solidFill>
              </a:rPr>
              <a:t>Its shit.</a:t>
            </a:r>
          </a:p>
        </p:txBody>
      </p:sp>
      <p:sp>
        <p:nvSpPr>
          <p:cNvPr id="3" name="TextBox 2">
            <a:extLst>
              <a:ext uri="{FF2B5EF4-FFF2-40B4-BE49-F238E27FC236}">
                <a16:creationId xmlns:a16="http://schemas.microsoft.com/office/drawing/2014/main" id="{8D2079D1-761C-604B-A7BA-0119DCACD034}"/>
              </a:ext>
            </a:extLst>
          </p:cNvPr>
          <p:cNvSpPr txBox="1"/>
          <p:nvPr/>
        </p:nvSpPr>
        <p:spPr>
          <a:xfrm>
            <a:off x="10386788" y="1158343"/>
            <a:ext cx="117532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8 strands</a:t>
            </a:r>
          </a:p>
        </p:txBody>
      </p:sp>
      <p:cxnSp>
        <p:nvCxnSpPr>
          <p:cNvPr id="5" name="Straight Connector 4">
            <a:extLst>
              <a:ext uri="{FF2B5EF4-FFF2-40B4-BE49-F238E27FC236}">
                <a16:creationId xmlns:a16="http://schemas.microsoft.com/office/drawing/2014/main" id="{901D1EBD-F92F-8FA3-84CD-F0B365DA7022}"/>
              </a:ext>
            </a:extLst>
          </p:cNvPr>
          <p:cNvCxnSpPr>
            <a:cxnSpLocks/>
          </p:cNvCxnSpPr>
          <p:nvPr/>
        </p:nvCxnSpPr>
        <p:spPr>
          <a:xfrm flipH="1">
            <a:off x="9581644" y="1343009"/>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8" name="Footer Placeholder 7">
            <a:extLst>
              <a:ext uri="{FF2B5EF4-FFF2-40B4-BE49-F238E27FC236}">
                <a16:creationId xmlns:a16="http://schemas.microsoft.com/office/drawing/2014/main" id="{261568E8-33B8-AE51-200E-DA2FA4398BDA}"/>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2745312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fade">
                                      <p:cBhvr>
                                        <p:cTn id="17" dur="500"/>
                                        <p:tgtEl>
                                          <p:spTgt spid="4">
                                            <p:txEl>
                                              <p:pRg st="5" end="5"/>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18" presetClass="entr" presetSubtype="12"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trips(downLeft)">
                                      <p:cBhvr>
                                        <p:cTn id="23" dur="500"/>
                                        <p:tgtEl>
                                          <p:spTgt spid="6"/>
                                        </p:tgtEl>
                                      </p:cBhvr>
                                    </p:animEffect>
                                  </p:childTnLst>
                                </p:cTn>
                              </p:par>
                              <p:par>
                                <p:cTn id="24" presetID="2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18" presetClass="entr" presetSubtype="12"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strips(downLeft)">
                                      <p:cBhvr>
                                        <p:cTn id="35" dur="500"/>
                                        <p:tgtEl>
                                          <p:spTgt spid="5"/>
                                        </p:tgtEl>
                                      </p:cBhvr>
                                    </p:animEffect>
                                  </p:childTnLst>
                                  <p:subTnLst>
                                    <p:audio>
                                      <p:cMediaNode>
                                        <p:cTn display="0" masterRel="sameClick">
                                          <p:stCondLst>
                                            <p:cond evt="begin" delay="0">
                                              <p:tn val="33"/>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4C234F-15E4-7FAE-FC70-0B6A0DFB19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C22363-AE1A-C612-ACD9-8673B9C257CC}"/>
              </a:ext>
            </a:extLst>
          </p:cNvPr>
          <p:cNvSpPr>
            <a:spLocks noGrp="1"/>
          </p:cNvSpPr>
          <p:nvPr>
            <p:ph type="title"/>
          </p:nvPr>
        </p:nvSpPr>
        <p:spPr/>
        <p:txBody>
          <a:bodyPr/>
          <a:lstStyle/>
          <a:p>
            <a:r>
              <a:rPr lang="en-US" b="1" dirty="0"/>
              <a:t>CATEGORY 5E</a:t>
            </a:r>
          </a:p>
        </p:txBody>
      </p:sp>
      <p:pic>
        <p:nvPicPr>
          <p:cNvPr id="6" name="Content Placeholder 5" descr="A computer cable with different colors&#10;&#10;AI-generated content may be incorrect.">
            <a:extLst>
              <a:ext uri="{FF2B5EF4-FFF2-40B4-BE49-F238E27FC236}">
                <a16:creationId xmlns:a16="http://schemas.microsoft.com/office/drawing/2014/main" id="{282B5F30-05AE-1480-8FBB-9FA377D2A226}"/>
              </a:ext>
            </a:extLst>
          </p:cNvPr>
          <p:cNvPicPr>
            <a:picLocks noGrp="1" noChangeAspect="1"/>
          </p:cNvPicPr>
          <p:nvPr>
            <p:ph idx="1"/>
          </p:nvPr>
        </p:nvPicPr>
        <p:blipFill>
          <a:blip r:embed="rId3"/>
          <a:srcRect l="14789" t="27907" r="52" b="26565"/>
          <a:stretch/>
        </p:blipFill>
        <p:spPr>
          <a:xfrm rot="5400000">
            <a:off x="6096000" y="2656703"/>
            <a:ext cx="5256212" cy="1581666"/>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8E6047C6-EFEB-129C-6B9B-279FE002F2EB}"/>
              </a:ext>
            </a:extLst>
          </p:cNvPr>
          <p:cNvSpPr>
            <a:spLocks noGrp="1"/>
          </p:cNvSpPr>
          <p:nvPr>
            <p:ph type="body" sz="half" idx="2"/>
          </p:nvPr>
        </p:nvSpPr>
        <p:spPr/>
        <p:txBody>
          <a:bodyPr/>
          <a:lstStyle/>
          <a:p>
            <a:r>
              <a:rPr lang="en-AU" dirty="0">
                <a:solidFill>
                  <a:schemeClr val="bg2">
                    <a:lumMod val="75000"/>
                  </a:schemeClr>
                </a:solidFill>
              </a:rPr>
              <a:t>Category 5e (Cat 5e) cable is an enhanced version of the original Category 5 (Cat 5) Ethernet cable, designed to support higher data transmission speeds and reduce interference. It has become a standard choice for many networking applications due to its balance of performance and cost-effectiveness.</a:t>
            </a:r>
          </a:p>
          <a:p>
            <a:endParaRPr lang="en-AU" dirty="0">
              <a:solidFill>
                <a:schemeClr val="bg2">
                  <a:lumMod val="75000"/>
                </a:schemeClr>
              </a:solidFill>
            </a:endParaRPr>
          </a:p>
        </p:txBody>
      </p:sp>
      <p:sp>
        <p:nvSpPr>
          <p:cNvPr id="3" name="TextBox 2">
            <a:extLst>
              <a:ext uri="{FF2B5EF4-FFF2-40B4-BE49-F238E27FC236}">
                <a16:creationId xmlns:a16="http://schemas.microsoft.com/office/drawing/2014/main" id="{BAF2234A-11A4-702B-456E-D53786521C0E}"/>
              </a:ext>
            </a:extLst>
          </p:cNvPr>
          <p:cNvSpPr txBox="1"/>
          <p:nvPr/>
        </p:nvSpPr>
        <p:spPr>
          <a:xfrm>
            <a:off x="10536913" y="1103752"/>
            <a:ext cx="117532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8 strands</a:t>
            </a:r>
          </a:p>
        </p:txBody>
      </p:sp>
      <p:cxnSp>
        <p:nvCxnSpPr>
          <p:cNvPr id="5" name="Straight Connector 4">
            <a:extLst>
              <a:ext uri="{FF2B5EF4-FFF2-40B4-BE49-F238E27FC236}">
                <a16:creationId xmlns:a16="http://schemas.microsoft.com/office/drawing/2014/main" id="{340E6A4C-EDB0-10D3-3847-7D84B968809C}"/>
              </a:ext>
            </a:extLst>
          </p:cNvPr>
          <p:cNvCxnSpPr>
            <a:cxnSpLocks/>
          </p:cNvCxnSpPr>
          <p:nvPr/>
        </p:nvCxnSpPr>
        <p:spPr>
          <a:xfrm flipH="1">
            <a:off x="9731769" y="1288418"/>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90FADEF6-402A-EB2B-8157-BCFA50391F54}"/>
              </a:ext>
            </a:extLst>
          </p:cNvPr>
          <p:cNvSpPr txBox="1"/>
          <p:nvPr/>
        </p:nvSpPr>
        <p:spPr>
          <a:xfrm>
            <a:off x="9731769" y="1981255"/>
            <a:ext cx="125547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Separator</a:t>
            </a:r>
          </a:p>
        </p:txBody>
      </p:sp>
      <p:cxnSp>
        <p:nvCxnSpPr>
          <p:cNvPr id="8" name="Straight Connector 7">
            <a:extLst>
              <a:ext uri="{FF2B5EF4-FFF2-40B4-BE49-F238E27FC236}">
                <a16:creationId xmlns:a16="http://schemas.microsoft.com/office/drawing/2014/main" id="{5955A356-DDD6-763E-DDE1-9C19A60334A2}"/>
              </a:ext>
            </a:extLst>
          </p:cNvPr>
          <p:cNvCxnSpPr>
            <a:cxnSpLocks/>
          </p:cNvCxnSpPr>
          <p:nvPr/>
        </p:nvCxnSpPr>
        <p:spPr>
          <a:xfrm flipH="1">
            <a:off x="8926625" y="2165921"/>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10" name="Footer Placeholder 9">
            <a:extLst>
              <a:ext uri="{FF2B5EF4-FFF2-40B4-BE49-F238E27FC236}">
                <a16:creationId xmlns:a16="http://schemas.microsoft.com/office/drawing/2014/main" id="{C5DAF5D4-9462-DD7A-DEDA-142FE0EBE3BF}"/>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3197176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8" presetClass="entr" presetSubtype="1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8" presetClass="entr" presetSubtype="1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8" presetClass="entr" presetSubtype="1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downLeft)">
                                      <p:cBhvr>
                                        <p:cTn id="28" dur="500"/>
                                        <p:tgtEl>
                                          <p:spTgt spid="8"/>
                                        </p:tgtEl>
                                      </p:cBhvr>
                                    </p:animEffect>
                                  </p:childTnLst>
                                  <p:subTnLst>
                                    <p:audio>
                                      <p:cMediaNode>
                                        <p:cTn display="0" masterRel="sameClick">
                                          <p:stCondLst>
                                            <p:cond evt="begin" delay="0">
                                              <p:tn val="26"/>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51FF3-A480-6F14-2AD2-478408EE25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314365-BED9-5CEE-E80B-9D248D8F269F}"/>
              </a:ext>
            </a:extLst>
          </p:cNvPr>
          <p:cNvSpPr>
            <a:spLocks noGrp="1"/>
          </p:cNvSpPr>
          <p:nvPr>
            <p:ph type="title"/>
          </p:nvPr>
        </p:nvSpPr>
        <p:spPr/>
        <p:txBody>
          <a:bodyPr/>
          <a:lstStyle/>
          <a:p>
            <a:r>
              <a:rPr lang="en-US" b="1" dirty="0"/>
              <a:t>CATEGORY 6</a:t>
            </a:r>
          </a:p>
        </p:txBody>
      </p:sp>
      <p:pic>
        <p:nvPicPr>
          <p:cNvPr id="6" name="Content Placeholder 5" descr="A close-up of a cable&#10;&#10;AI-generated content may be incorrect.">
            <a:extLst>
              <a:ext uri="{FF2B5EF4-FFF2-40B4-BE49-F238E27FC236}">
                <a16:creationId xmlns:a16="http://schemas.microsoft.com/office/drawing/2014/main" id="{BD973D25-A413-80EA-4822-6C2E45DA654C}"/>
              </a:ext>
            </a:extLst>
          </p:cNvPr>
          <p:cNvPicPr>
            <a:picLocks noGrp="1" noChangeAspect="1"/>
          </p:cNvPicPr>
          <p:nvPr>
            <p:ph idx="1"/>
          </p:nvPr>
        </p:nvPicPr>
        <p:blipFill>
          <a:blip r:embed="rId3"/>
          <a:srcRect l="14789" t="28262" r="52" b="27988"/>
          <a:stretch/>
        </p:blipFill>
        <p:spPr>
          <a:xfrm rot="5400000">
            <a:off x="6096000" y="2669058"/>
            <a:ext cx="5256212" cy="1519883"/>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110D6265-285A-9ECA-46EA-E5F6387F38DB}"/>
              </a:ext>
            </a:extLst>
          </p:cNvPr>
          <p:cNvSpPr>
            <a:spLocks noGrp="1"/>
          </p:cNvSpPr>
          <p:nvPr>
            <p:ph type="body" sz="half" idx="2"/>
          </p:nvPr>
        </p:nvSpPr>
        <p:spPr/>
        <p:txBody>
          <a:bodyPr/>
          <a:lstStyle/>
          <a:p>
            <a:r>
              <a:rPr lang="en-AU" dirty="0">
                <a:solidFill>
                  <a:schemeClr val="bg2">
                    <a:lumMod val="75000"/>
                  </a:schemeClr>
                </a:solidFill>
              </a:rPr>
              <a:t>Category 6 (Cat 6) cable is a standardized twisted pair cable designed for Ethernet and other network physical layers. It offers enhanced performance over its predecessors, making it suitable for high-speed and high-bandwidth applications.</a:t>
            </a:r>
          </a:p>
        </p:txBody>
      </p:sp>
      <p:sp>
        <p:nvSpPr>
          <p:cNvPr id="3" name="TextBox 2">
            <a:extLst>
              <a:ext uri="{FF2B5EF4-FFF2-40B4-BE49-F238E27FC236}">
                <a16:creationId xmlns:a16="http://schemas.microsoft.com/office/drawing/2014/main" id="{467A567D-AB51-9397-AAA7-99A704E06035}"/>
              </a:ext>
            </a:extLst>
          </p:cNvPr>
          <p:cNvSpPr txBox="1"/>
          <p:nvPr/>
        </p:nvSpPr>
        <p:spPr>
          <a:xfrm>
            <a:off x="10441379" y="1090104"/>
            <a:ext cx="117532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8 strands</a:t>
            </a:r>
          </a:p>
        </p:txBody>
      </p:sp>
      <p:cxnSp>
        <p:nvCxnSpPr>
          <p:cNvPr id="5" name="Straight Connector 4">
            <a:extLst>
              <a:ext uri="{FF2B5EF4-FFF2-40B4-BE49-F238E27FC236}">
                <a16:creationId xmlns:a16="http://schemas.microsoft.com/office/drawing/2014/main" id="{09F29AC6-F769-633D-25F1-F4735864C7D1}"/>
              </a:ext>
            </a:extLst>
          </p:cNvPr>
          <p:cNvCxnSpPr>
            <a:cxnSpLocks/>
          </p:cNvCxnSpPr>
          <p:nvPr/>
        </p:nvCxnSpPr>
        <p:spPr>
          <a:xfrm flipH="1">
            <a:off x="9636235" y="1274770"/>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123DDA92-CE5F-4AAB-D5F0-3F6D20D973A5}"/>
              </a:ext>
            </a:extLst>
          </p:cNvPr>
          <p:cNvSpPr txBox="1"/>
          <p:nvPr/>
        </p:nvSpPr>
        <p:spPr>
          <a:xfrm>
            <a:off x="9731769" y="1981255"/>
            <a:ext cx="125547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Separator</a:t>
            </a:r>
          </a:p>
        </p:txBody>
      </p:sp>
      <p:cxnSp>
        <p:nvCxnSpPr>
          <p:cNvPr id="8" name="Straight Connector 7">
            <a:extLst>
              <a:ext uri="{FF2B5EF4-FFF2-40B4-BE49-F238E27FC236}">
                <a16:creationId xmlns:a16="http://schemas.microsoft.com/office/drawing/2014/main" id="{DB0C2F9D-0ABF-FD0A-28FD-B28A588C0205}"/>
              </a:ext>
            </a:extLst>
          </p:cNvPr>
          <p:cNvCxnSpPr>
            <a:cxnSpLocks/>
          </p:cNvCxnSpPr>
          <p:nvPr/>
        </p:nvCxnSpPr>
        <p:spPr>
          <a:xfrm flipH="1">
            <a:off x="8926625" y="2165921"/>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10" name="Footer Placeholder 9">
            <a:extLst>
              <a:ext uri="{FF2B5EF4-FFF2-40B4-BE49-F238E27FC236}">
                <a16:creationId xmlns:a16="http://schemas.microsoft.com/office/drawing/2014/main" id="{AA0DD8C2-5EA5-DD06-A152-EEB639A02743}"/>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3026318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8" presetClass="entr" presetSubtype="1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8" presetClass="entr" presetSubtype="1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8" presetClass="entr" presetSubtype="1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downLeft)">
                                      <p:cBhvr>
                                        <p:cTn id="28" dur="500"/>
                                        <p:tgtEl>
                                          <p:spTgt spid="8"/>
                                        </p:tgtEl>
                                      </p:cBhvr>
                                    </p:animEffect>
                                  </p:childTnLst>
                                  <p:subTnLst>
                                    <p:audio>
                                      <p:cMediaNode>
                                        <p:cTn display="0" masterRel="sameClick">
                                          <p:stCondLst>
                                            <p:cond evt="begin" delay="0">
                                              <p:tn val="26"/>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7FEDE-A428-32CD-7E58-EB7A152380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280C77-69DE-37C0-89CA-7F3A04AA4187}"/>
              </a:ext>
            </a:extLst>
          </p:cNvPr>
          <p:cNvSpPr>
            <a:spLocks noGrp="1"/>
          </p:cNvSpPr>
          <p:nvPr>
            <p:ph type="title"/>
          </p:nvPr>
        </p:nvSpPr>
        <p:spPr/>
        <p:txBody>
          <a:bodyPr/>
          <a:lstStyle/>
          <a:p>
            <a:r>
              <a:rPr lang="en-US" b="1" dirty="0"/>
              <a:t>CATEGORY 6A</a:t>
            </a:r>
          </a:p>
        </p:txBody>
      </p:sp>
      <p:pic>
        <p:nvPicPr>
          <p:cNvPr id="6" name="Content Placeholder 5" descr="A computer cable with different colors&#10;&#10;AI-generated content may be incorrect.">
            <a:extLst>
              <a:ext uri="{FF2B5EF4-FFF2-40B4-BE49-F238E27FC236}">
                <a16:creationId xmlns:a16="http://schemas.microsoft.com/office/drawing/2014/main" id="{C4B483D9-6AC4-5C47-C25E-ECB3B5113602}"/>
              </a:ext>
            </a:extLst>
          </p:cNvPr>
          <p:cNvPicPr>
            <a:picLocks noGrp="1" noChangeAspect="1"/>
          </p:cNvPicPr>
          <p:nvPr>
            <p:ph idx="1"/>
          </p:nvPr>
        </p:nvPicPr>
        <p:blipFill>
          <a:blip r:embed="rId3"/>
          <a:srcRect l="14789" t="26514" b="24108"/>
          <a:stretch/>
        </p:blipFill>
        <p:spPr>
          <a:xfrm rot="5400000">
            <a:off x="6096000" y="2607276"/>
            <a:ext cx="5259388" cy="1717589"/>
          </a:xfrm>
          <a:effectLst>
            <a:outerShdw blurRad="50800" dist="38100" dir="8100000" algn="tr" rotWithShape="0">
              <a:prstClr val="black">
                <a:alpha val="40000"/>
              </a:prstClr>
            </a:outerShdw>
          </a:effectLst>
        </p:spPr>
      </p:pic>
      <p:sp>
        <p:nvSpPr>
          <p:cNvPr id="4" name="Text Placeholder 3">
            <a:extLst>
              <a:ext uri="{FF2B5EF4-FFF2-40B4-BE49-F238E27FC236}">
                <a16:creationId xmlns:a16="http://schemas.microsoft.com/office/drawing/2014/main" id="{B2060324-A92E-7F14-8C41-8596198106AF}"/>
              </a:ext>
            </a:extLst>
          </p:cNvPr>
          <p:cNvSpPr>
            <a:spLocks noGrp="1"/>
          </p:cNvSpPr>
          <p:nvPr>
            <p:ph type="body" sz="half" idx="2"/>
          </p:nvPr>
        </p:nvSpPr>
        <p:spPr/>
        <p:txBody>
          <a:bodyPr/>
          <a:lstStyle/>
          <a:p>
            <a:r>
              <a:rPr lang="en-AU" dirty="0">
                <a:solidFill>
                  <a:schemeClr val="bg2">
                    <a:lumMod val="75000"/>
                  </a:schemeClr>
                </a:solidFill>
              </a:rPr>
              <a:t>Category 6A (Cat 6A) is an advanced twisted-pair Ethernet cable standard designed to support high-speed networking applications. It offers significant improvements over its predecessor, Cat 6, particularly in terms of data transmission rates and distance capabilities.</a:t>
            </a:r>
          </a:p>
        </p:txBody>
      </p:sp>
      <p:sp>
        <p:nvSpPr>
          <p:cNvPr id="3" name="TextBox 2">
            <a:extLst>
              <a:ext uri="{FF2B5EF4-FFF2-40B4-BE49-F238E27FC236}">
                <a16:creationId xmlns:a16="http://schemas.microsoft.com/office/drawing/2014/main" id="{21F75056-BD6D-D932-AEBE-31CA503F3584}"/>
              </a:ext>
            </a:extLst>
          </p:cNvPr>
          <p:cNvSpPr txBox="1"/>
          <p:nvPr/>
        </p:nvSpPr>
        <p:spPr>
          <a:xfrm>
            <a:off x="10389633" y="1035514"/>
            <a:ext cx="117532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8 strands</a:t>
            </a:r>
          </a:p>
        </p:txBody>
      </p:sp>
      <p:cxnSp>
        <p:nvCxnSpPr>
          <p:cNvPr id="5" name="Straight Connector 4">
            <a:extLst>
              <a:ext uri="{FF2B5EF4-FFF2-40B4-BE49-F238E27FC236}">
                <a16:creationId xmlns:a16="http://schemas.microsoft.com/office/drawing/2014/main" id="{91131B54-C43D-AB09-29F3-73A03190FA90}"/>
              </a:ext>
            </a:extLst>
          </p:cNvPr>
          <p:cNvCxnSpPr>
            <a:cxnSpLocks/>
          </p:cNvCxnSpPr>
          <p:nvPr/>
        </p:nvCxnSpPr>
        <p:spPr>
          <a:xfrm flipH="1">
            <a:off x="9584489" y="1220180"/>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CF32BECB-76BC-877E-5071-321630121F43}"/>
              </a:ext>
            </a:extLst>
          </p:cNvPr>
          <p:cNvSpPr txBox="1"/>
          <p:nvPr/>
        </p:nvSpPr>
        <p:spPr>
          <a:xfrm>
            <a:off x="9731769" y="1981255"/>
            <a:ext cx="1255472"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Separator</a:t>
            </a:r>
          </a:p>
        </p:txBody>
      </p:sp>
      <p:cxnSp>
        <p:nvCxnSpPr>
          <p:cNvPr id="8" name="Straight Connector 7">
            <a:extLst>
              <a:ext uri="{FF2B5EF4-FFF2-40B4-BE49-F238E27FC236}">
                <a16:creationId xmlns:a16="http://schemas.microsoft.com/office/drawing/2014/main" id="{8120E92F-C0F4-6818-9F13-7CFD65340A3D}"/>
              </a:ext>
            </a:extLst>
          </p:cNvPr>
          <p:cNvCxnSpPr>
            <a:cxnSpLocks/>
          </p:cNvCxnSpPr>
          <p:nvPr/>
        </p:nvCxnSpPr>
        <p:spPr>
          <a:xfrm flipH="1">
            <a:off x="8926625" y="2165921"/>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9" name="TextBox 8">
            <a:extLst>
              <a:ext uri="{FF2B5EF4-FFF2-40B4-BE49-F238E27FC236}">
                <a16:creationId xmlns:a16="http://schemas.microsoft.com/office/drawing/2014/main" id="{A105285A-E94C-3AAF-7043-51695756EA9F}"/>
              </a:ext>
            </a:extLst>
          </p:cNvPr>
          <p:cNvSpPr txBox="1"/>
          <p:nvPr/>
        </p:nvSpPr>
        <p:spPr>
          <a:xfrm>
            <a:off x="9751666" y="3343254"/>
            <a:ext cx="2016899" cy="369332"/>
          </a:xfrm>
          <a:prstGeom prst="rect">
            <a:avLst/>
          </a:prstGeom>
          <a:noFill/>
        </p:spPr>
        <p:txBody>
          <a:bodyPr wrap="none" rtlCol="0">
            <a:spAutoFit/>
          </a:bodyPr>
          <a:lstStyle/>
          <a:p>
            <a:r>
              <a:rPr lang="en-US" b="1" dirty="0">
                <a:latin typeface="Adelle Sans Devanagari" panose="02000503000000020004" pitchFamily="2" charset="-78"/>
                <a:cs typeface="Adelle Sans Devanagari" panose="02000503000000020004" pitchFamily="2" charset="-78"/>
              </a:rPr>
              <a:t>Grounding Sheild</a:t>
            </a:r>
          </a:p>
        </p:txBody>
      </p:sp>
      <p:cxnSp>
        <p:nvCxnSpPr>
          <p:cNvPr id="10" name="Straight Connector 9">
            <a:extLst>
              <a:ext uri="{FF2B5EF4-FFF2-40B4-BE49-F238E27FC236}">
                <a16:creationId xmlns:a16="http://schemas.microsoft.com/office/drawing/2014/main" id="{1F218D62-B406-3FB0-9CD2-D592B8628991}"/>
              </a:ext>
            </a:extLst>
          </p:cNvPr>
          <p:cNvCxnSpPr>
            <a:cxnSpLocks/>
          </p:cNvCxnSpPr>
          <p:nvPr/>
        </p:nvCxnSpPr>
        <p:spPr>
          <a:xfrm flipH="1">
            <a:off x="8946522" y="3527920"/>
            <a:ext cx="752708" cy="300464"/>
          </a:xfrm>
          <a:prstGeom prst="line">
            <a:avLst/>
          </a:prstGeom>
        </p:spPr>
        <p:style>
          <a:lnRef idx="2">
            <a:schemeClr val="dk1"/>
          </a:lnRef>
          <a:fillRef idx="0">
            <a:schemeClr val="dk1"/>
          </a:fillRef>
          <a:effectRef idx="1">
            <a:schemeClr val="dk1"/>
          </a:effectRef>
          <a:fontRef idx="minor">
            <a:schemeClr val="tx1"/>
          </a:fontRef>
        </p:style>
      </p:cxnSp>
      <p:sp>
        <p:nvSpPr>
          <p:cNvPr id="12" name="Footer Placeholder 11">
            <a:extLst>
              <a:ext uri="{FF2B5EF4-FFF2-40B4-BE49-F238E27FC236}">
                <a16:creationId xmlns:a16="http://schemas.microsoft.com/office/drawing/2014/main" id="{317F2BCA-7ED5-F698-E66B-8182D78B9CF0}"/>
              </a:ext>
            </a:extLst>
          </p:cNvPr>
          <p:cNvSpPr>
            <a:spLocks noGrp="1"/>
          </p:cNvSpPr>
          <p:nvPr>
            <p:ph type="ftr" sz="quarter" idx="11"/>
          </p:nvPr>
        </p:nvSpPr>
        <p:spPr/>
        <p:txBody>
          <a:bodyPr/>
          <a:lstStyle/>
          <a:p>
            <a:r>
              <a:rPr lang="en-US"/>
              <a:t>Archie Scott-Graham (Canberra, ACT)</a:t>
            </a:r>
          </a:p>
        </p:txBody>
      </p:sp>
    </p:spTree>
    <p:extLst>
      <p:ext uri="{BB962C8B-B14F-4D97-AF65-F5344CB8AC3E}">
        <p14:creationId xmlns:p14="http://schemas.microsoft.com/office/powerpoint/2010/main" val="41619051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3500">
        <p159:morph option="byObject"/>
      </p:transition>
    </mc:Choice>
    <mc:Fallback xmlns="">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par>
                                <p:cTn id="11" presetID="18" presetClass="entr" presetSubtype="1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subTnLst>
                                    <p:audio>
                                      <p:cMediaNode>
                                        <p:cTn display="0" masterRel="sameClick">
                                          <p:stCondLst>
                                            <p:cond evt="begin" delay="0">
                                              <p:tn val="11"/>
                                            </p:cond>
                                          </p:stCondLst>
                                          <p:endCondLst>
                                            <p:cond evt="onStopAudio" delay="0">
                                              <p:tgtEl>
                                                <p:sldTgt/>
                                              </p:tgtEl>
                                            </p:cond>
                                          </p:endCondLst>
                                        </p:cTn>
                                        <p:tgtEl>
                                          <p:sndTgt r:embed="rId2" name="breeze.wav"/>
                                        </p:tgtEl>
                                      </p:cMediaNode>
                                    </p:audio>
                                  </p:sub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subTnLst>
                                    <p:audio>
                                      <p:cMediaNode>
                                        <p:cTn display="0" masterRel="sameClick">
                                          <p:stCondLst>
                                            <p:cond evt="begin" delay="0">
                                              <p:tn val="14"/>
                                            </p:cond>
                                          </p:stCondLst>
                                          <p:endCondLst>
                                            <p:cond evt="onStopAudio" delay="0">
                                              <p:tgtEl>
                                                <p:sldTgt/>
                                              </p:tgtEl>
                                            </p:cond>
                                          </p:endCondLst>
                                        </p:cTn>
                                        <p:tgtEl>
                                          <p:sndTgt r:embed="rId2" name="breeze.wav"/>
                                        </p:tgtEl>
                                      </p:cMediaNode>
                                    </p:audio>
                                  </p:sub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8" presetClass="entr" presetSubtype="1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8" presetClass="entr" presetSubtype="1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downLeft)">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8" presetClass="entr" presetSubtype="12"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strips(downLeft)">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3" grpId="0"/>
      <p:bldP spid="7" grpId="0"/>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12688</TotalTime>
  <Words>1215</Words>
  <Application>Microsoft Macintosh PowerPoint</Application>
  <PresentationFormat>Widescreen</PresentationFormat>
  <Paragraphs>112</Paragraphs>
  <Slides>27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Adelle Sans Devanagari</vt:lpstr>
      <vt:lpstr>Aptos</vt:lpstr>
      <vt:lpstr>Aptos Display</vt:lpstr>
      <vt:lpstr>Arial</vt:lpstr>
      <vt:lpstr>Office Theme</vt:lpstr>
      <vt:lpstr>ETHERNET</vt:lpstr>
      <vt:lpstr>CATEGORY 1</vt:lpstr>
      <vt:lpstr>CATEGORY 2</vt:lpstr>
      <vt:lpstr>CATEGORY 3</vt:lpstr>
      <vt:lpstr>CATEGORY 4</vt:lpstr>
      <vt:lpstr>CATEGORY 5</vt:lpstr>
      <vt:lpstr>CATEGORY 5E</vt:lpstr>
      <vt:lpstr>CATEGORY 6</vt:lpstr>
      <vt:lpstr>CATEGORY 6A</vt:lpstr>
      <vt:lpstr>CATEGORY 7</vt:lpstr>
      <vt:lpstr>CATEGORY 7A</vt:lpstr>
      <vt:lpstr>CATEGORY 8.1</vt:lpstr>
      <vt:lpstr>CATEGORY 8.2</vt:lpstr>
      <vt:lpstr>CATEGORY 8.3</vt:lpstr>
      <vt:lpstr>RJ-45 Connection</vt:lpstr>
      <vt:lpstr>RJ-11 Connection</vt:lpstr>
      <vt:lpstr>Metal Vs Plastic</vt:lpstr>
      <vt:lpstr>COLOR CODE</vt:lpstr>
      <vt:lpstr>T568A</vt:lpstr>
      <vt:lpstr>TRANSMITTING COLORS </vt:lpstr>
      <vt:lpstr>PowerPoint Presentation</vt:lpstr>
      <vt:lpstr>PowerPoint Presentation</vt:lpstr>
      <vt:lpstr>PowerPoint Presentation</vt:lpstr>
      <vt:lpstr>LINK LIGHT STATUS</vt:lpstr>
      <vt:lpstr>PowerPoint Presentation</vt:lpstr>
      <vt:lpstr>ETHERNET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Archie Scott-Graham</dc:creator>
  <cp:lastModifiedBy>Archie Scott-Graham</cp:lastModifiedBy>
  <cp:revision>7</cp:revision>
  <dcterms:created xsi:type="dcterms:W3CDTF">2025-05-13T03:14:01Z</dcterms:created>
  <dcterms:modified xsi:type="dcterms:W3CDTF">2025-06-27T02:12:55Z</dcterms:modified>
</cp:coreProperties>
</file>